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Patrick Hand"/>
      <p:regular r:id="rId12"/>
    </p:embeddedFont>
    <p:embeddedFont>
      <p:font typeface="Caveat Brush"/>
      <p:regular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aveatBrush-regular.fntdata"/><Relationship Id="rId12" Type="http://schemas.openxmlformats.org/officeDocument/2006/relationships/font" Target="fonts/PatrickHa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5320" r="0" t="0"/>
          <a:stretch/>
        </p:blipFill>
        <p:spPr>
          <a:xfrm>
            <a:off x="0" y="477169"/>
            <a:ext cx="8874400" cy="13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09601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4415802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8222001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0" lvl="1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0" lvl="2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0" lvl="3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0" lvl="4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0" lvl="5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0" lvl="6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0" lvl="7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0" lvl="8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6600"/>
            </a:gs>
            <a:gs pos="81000">
              <a:srgbClr val="585A5F"/>
            </a:gs>
            <a:gs pos="100000">
              <a:srgbClr val="585A5F"/>
            </a:gs>
          </a:gsLst>
          <a:lin ang="2700006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999333"/>
            <a:ext cx="109728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937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937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937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937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937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937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937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937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0" lvl="1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0" lvl="2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0" lvl="3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0" lvl="4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0" lvl="5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0" lvl="6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0" lvl="7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0" lvl="8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Alaina.Porcellini@stjohns.k12.f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tjohns.k12.fl.us/year-at-a-glance/" TargetMode="External"/><Relationship Id="rId4" Type="http://schemas.openxmlformats.org/officeDocument/2006/relationships/hyperlink" Target="https://www.stjohns.k12.fl.us/year-at-a-glanc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tjohns.k12.fl.us/year-at-a-glance/" TargetMode="External"/><Relationship Id="rId4" Type="http://schemas.openxmlformats.org/officeDocument/2006/relationships/hyperlink" Target="https://www.stjohns.k12.fl.us/year-at-a-glanc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98758" y="647413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TOCOI CREEK HIGH SCHOOL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6" name="Google Shape;26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6384022" y="647413"/>
            <a:ext cx="795093" cy="88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198758" y="1165939"/>
            <a:ext cx="6094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A1135"/>
                </a:solidFill>
                <a:latin typeface="Arial"/>
                <a:ea typeface="Arial"/>
                <a:cs typeface="Arial"/>
                <a:sym typeface="Arial"/>
              </a:rPr>
              <a:t>2021 – 2022 Open House</a:t>
            </a:r>
            <a:endParaRPr b="0" i="0" sz="1800" u="none" cap="none" strike="noStrike">
              <a:solidFill>
                <a:srgbClr val="1A1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048699" y="3986106"/>
            <a:ext cx="6094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1A1135"/>
                </a:solidFill>
                <a:latin typeface="Arial"/>
                <a:ea typeface="Arial"/>
                <a:cs typeface="Arial"/>
                <a:sym typeface="Arial"/>
              </a:rPr>
              <a:t>Porcellini</a:t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3003368" y="2873144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</a:pPr>
            <a:r>
              <a:rPr b="0" i="0" lang="en-US" sz="6000" u="none" cap="none" strike="noStrike">
                <a:solidFill>
                  <a:srgbClr val="1A1135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b="0" i="0" lang="en-US" sz="6000" u="none" cap="none" strike="noStrike">
                <a:solidFill>
                  <a:srgbClr val="1A1135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7764739" y="1808458"/>
            <a:ext cx="5643692" cy="4135181"/>
            <a:chOff x="0" y="294025"/>
            <a:chExt cx="5643692" cy="4135181"/>
          </a:xfrm>
        </p:grpSpPr>
        <p:sp>
          <p:nvSpPr>
            <p:cNvPr id="35" name="Google Shape;35;p4"/>
            <p:cNvSpPr/>
            <p:nvPr/>
          </p:nvSpPr>
          <p:spPr>
            <a:xfrm>
              <a:off x="292311" y="1448012"/>
              <a:ext cx="2647415" cy="2614064"/>
            </a:xfrm>
            <a:prstGeom prst="frame">
              <a:avLst>
                <a:gd fmla="val 5450" name="adj1"/>
              </a:avLst>
            </a:prstGeom>
            <a:solidFill>
              <a:srgbClr val="BBBABC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0" y="294025"/>
              <a:ext cx="3532204" cy="413518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8999" r="-8998" t="0"/>
              </a:stretch>
            </a:blipFill>
            <a:ln cap="flat" cmpd="sng" w="25400">
              <a:solidFill>
                <a:srgbClr val="140C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 txBox="1"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42225" spcFirstLastPara="1" rIns="1422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ICON TO ADD PICTURE</a:t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964234" y="1438497"/>
              <a:ext cx="1679458" cy="261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 txBox="1"/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ABOUT ME Ms. Porcellini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1652" y="2085174"/>
            <a:ext cx="6725541" cy="3939611"/>
          </a:xfrm>
          <a:prstGeom prst="rect">
            <a:avLst/>
          </a:prstGeom>
          <a:solidFill>
            <a:srgbClr val="CCCCCE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Alaina Porcellini grew up in Orlando, Florida. She then moved to St. Augustine for College where she earned a Bachelors degree in Secondary English Education from Flagler College.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Ms. Porcellini began her career teaching English at Green Cove Junior High. She then moved into teaching English ad Speech at Nease where she also coached cheerleading for 2 years. Ms. Porcellini cannot wait to join the Herd at Tocoi Creek and is so excited to be apart of new beginnings.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her spare time, she enjoys spending time with family and friends, going to the beach, traveling, hiking, and being on the water!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Toros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COMMUNICATION AND PARENT CONFERENCES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848686" y="2431748"/>
            <a:ext cx="10494628" cy="258532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email: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Alaina.Porcellini@stjohns.k12.fl.us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Available times: 8:30 am-9:20 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be checking schoology and Hac for any additional information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848686" y="5762868"/>
            <a:ext cx="10494628" cy="523220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TO NOTE THAT ST. JOHN’S COUNTY SCHOOL DISTRICT TEACHERS HAVE UP TO 48 SCHOOL HOURS TO RESPOND TO A REQUEST FOR CONTACT. PLEASE DO NOT SUBMIT TIME SENSITIVE CONCERNS VIA EMAIL.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198758" y="571912"/>
            <a:ext cx="7411082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ENGLISH 2 YEAR AT A GLANCE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/>
        </p:nvSpPr>
        <p:spPr>
          <a:xfrm>
            <a:off x="848686" y="2431748"/>
            <a:ext cx="10494628" cy="286232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QUARTERLY BREAKDOWN WITH MAJOR TOPICS COVERED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 Standards Focus: Theme and Layers of Meaning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Standards Focus: Argument and Persuasion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 Standards Focus: Narrative Writing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 Standards Focus: Central Idea (Informational Text)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2799825" y="5732089"/>
            <a:ext cx="6592349" cy="307777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SJCSD YEAR AT A GLANCE:</a:t>
            </a:r>
            <a:r>
              <a:rPr lang="en-US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https://www.stjohns.k12.fl.us/year-at-a-glance/</a:t>
            </a:r>
            <a:r>
              <a:rPr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98758" y="571912"/>
            <a:ext cx="7228202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ENGLISH 3 YEAR AT A GLANCE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848686" y="2431748"/>
            <a:ext cx="10494628" cy="286232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QUARTERLY BREAKDOWN WITH MAJOR TOPICS COVERED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Q1: Breaking Away: How does independence define the American spirit?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Q2: The Art of Persuasion: How do we influence others?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Q3: Living the Dream: What does home mean to you?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Q4: With Malice Toward None - How can we attain justice for all?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2799825" y="5732089"/>
            <a:ext cx="6592349" cy="307777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SJCSD YEAR AT A GLANCE:</a:t>
            </a:r>
            <a:r>
              <a:rPr lang="en-US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https://www.stjohns.k12.fl.us/year-at-a-glance/</a:t>
            </a:r>
            <a:r>
              <a:rPr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GRADING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848686" y="2431748"/>
            <a:ext cx="10494628" cy="120032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 Summative (After-learning checks)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30 % Formative (During-learning checks)</a:t>
            </a: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THANK YOU! </a:t>
            </a:r>
            <a:endParaRPr sz="32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401652" y="2085175"/>
            <a:ext cx="6725541" cy="2085174"/>
          </a:xfrm>
          <a:prstGeom prst="rect">
            <a:avLst/>
          </a:prstGeom>
          <a:solidFill>
            <a:srgbClr val="CCCCCE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PLEASURE TO PARTNER WITH YOU IN THIS YEAR’S EDUCATIONAL JOURNEY. WE APPRECIATE YOUR CONTINUED SUPPORT. </a:t>
            </a:r>
            <a:endParaRPr/>
          </a:p>
        </p:txBody>
      </p:sp>
      <p:pic>
        <p:nvPicPr>
          <p:cNvPr descr="Logo&#10;&#10;Description automatically generated" id="75" name="Google Shape;75;p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4743229" y="4492070"/>
            <a:ext cx="1888307" cy="209772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/>
          <p:nvPr/>
        </p:nvSpPr>
        <p:spPr>
          <a:xfrm>
            <a:off x="554052" y="5144263"/>
            <a:ext cx="4189177" cy="793336"/>
          </a:xfrm>
          <a:prstGeom prst="rect">
            <a:avLst/>
          </a:prstGeom>
          <a:solidFill>
            <a:srgbClr val="F37928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HORNS UP…TOCOI!</a:t>
            </a:r>
            <a:endParaRPr/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4">
            <a:alphaModFix/>
          </a:blip>
          <a:srcRect b="27804" l="-1206" r="1206" t="-2815"/>
          <a:stretch/>
        </p:blipFill>
        <p:spPr>
          <a:xfrm>
            <a:off x="7780323" y="1323610"/>
            <a:ext cx="3857625" cy="514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