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264" r:id="rId2"/>
    <p:sldId id="265" r:id="rId3"/>
    <p:sldId id="266" r:id="rId4"/>
    <p:sldId id="267" r:id="rId5"/>
    <p:sldId id="271" r:id="rId6"/>
    <p:sldId id="272" r:id="rId7"/>
    <p:sldId id="274" r:id="rId8"/>
  </p:sldIdLst>
  <p:sldSz cx="12192000" cy="6858000"/>
  <p:notesSz cx="6858000" cy="9144000"/>
  <p:embeddedFontLst>
    <p:embeddedFont>
      <p:font typeface="Microsoft YaHei UI" panose="020B0503020204020204" pitchFamily="34" charset="-122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elloRecess" panose="020B0604020202020204" charset="0"/>
      <p:regular r:id="rId16"/>
    </p:embeddedFont>
    <p:embeddedFont>
      <p:font typeface="Microsoft Yi Baiti" panose="03000500000000000000" pitchFamily="66" charset="0"/>
      <p:regular r:id="rId17"/>
    </p:embeddedFont>
    <p:embeddedFont>
      <p:font typeface="Trade Gothic Next Cond" panose="020B05060403030200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1902C3-296A-4583-9EAD-78CA38CF3F3D}">
          <p14:sldIdLst>
            <p14:sldId id="264"/>
            <p14:sldId id="265"/>
            <p14:sldId id="266"/>
            <p14:sldId id="267"/>
            <p14:sldId id="271"/>
            <p14:sldId id="272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928"/>
    <a:srgbClr val="CCC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BC61DA-1167-4853-B1DD-BB9EE804090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293EEEB-FBB9-499E-A741-9D4E9DF283D5}" type="pres">
      <dgm:prSet presAssocID="{42BC61DA-1167-4853-B1DD-BB9EE8040904}" presName="Name0" presStyleCnt="0">
        <dgm:presLayoutVars>
          <dgm:chMax/>
          <dgm:chPref/>
          <dgm:dir/>
          <dgm:animLvl val="lvl"/>
        </dgm:presLayoutVars>
      </dgm:prSet>
      <dgm:spPr/>
    </dgm:pt>
  </dgm:ptLst>
  <dgm:cxnLst>
    <dgm:cxn modelId="{43EF884C-3BBF-4B35-B500-7003A14AFC67}" type="presOf" srcId="{42BC61DA-1167-4853-B1DD-BB9EE8040904}" destId="{4293EEEB-FBB9-499E-A741-9D4E9DF283D5}" srcOrd="0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F1360-C833-41EE-9C10-66506FCD41C1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E2C4E-567F-476A-A828-A3E324F1A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5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9843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9346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6713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5720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7276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87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l="5320"/>
          <a:stretch/>
        </p:blipFill>
        <p:spPr>
          <a:xfrm>
            <a:off x="0" y="477169"/>
            <a:ext cx="8874400" cy="13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609600" y="620334"/>
            <a:ext cx="7824800" cy="100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609601" y="1999333"/>
            <a:ext cx="3360400" cy="41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64961" lvl="0" indent="-213441" rtl="0">
              <a:spcBef>
                <a:spcPts val="348"/>
              </a:spcBef>
              <a:spcAft>
                <a:spcPts val="0"/>
              </a:spcAft>
              <a:buSzPts val="2200"/>
              <a:buChar char="✔"/>
              <a:defRPr sz="1275"/>
            </a:lvl1pPr>
            <a:lvl2pPr marL="529922" lvl="1" indent="-21344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2pPr>
            <a:lvl3pPr marL="794883" lvl="2" indent="-21344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3pPr>
            <a:lvl4pPr marL="1059844" lvl="3" indent="-213441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4pPr>
            <a:lvl5pPr marL="1324806" lvl="4" indent="-21344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5pPr>
            <a:lvl6pPr marL="1589767" lvl="5" indent="-21344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6pPr>
            <a:lvl7pPr marL="1854728" lvl="6" indent="-213441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7pPr>
            <a:lvl8pPr marL="2119689" lvl="7" indent="-21344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8pPr>
            <a:lvl9pPr marL="2384650" lvl="8" indent="-21344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4415802" y="1999333"/>
            <a:ext cx="3360400" cy="41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64961" lvl="0" indent="-213441" rtl="0">
              <a:spcBef>
                <a:spcPts val="348"/>
              </a:spcBef>
              <a:spcAft>
                <a:spcPts val="0"/>
              </a:spcAft>
              <a:buSzPts val="2200"/>
              <a:buChar char="✔"/>
              <a:defRPr sz="1275"/>
            </a:lvl1pPr>
            <a:lvl2pPr marL="529922" lvl="1" indent="-21344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2pPr>
            <a:lvl3pPr marL="794883" lvl="2" indent="-21344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3pPr>
            <a:lvl4pPr marL="1059844" lvl="3" indent="-213441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4pPr>
            <a:lvl5pPr marL="1324806" lvl="4" indent="-21344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5pPr>
            <a:lvl6pPr marL="1589767" lvl="5" indent="-21344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6pPr>
            <a:lvl7pPr marL="1854728" lvl="6" indent="-213441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7pPr>
            <a:lvl8pPr marL="2119689" lvl="7" indent="-21344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8pPr>
            <a:lvl9pPr marL="2384650" lvl="8" indent="-21344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8222001" y="1999333"/>
            <a:ext cx="3360400" cy="41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64961" lvl="0" indent="-213441" rtl="0">
              <a:spcBef>
                <a:spcPts val="348"/>
              </a:spcBef>
              <a:spcAft>
                <a:spcPts val="0"/>
              </a:spcAft>
              <a:buSzPts val="2200"/>
              <a:buChar char="✔"/>
              <a:defRPr sz="1275"/>
            </a:lvl1pPr>
            <a:lvl2pPr marL="529922" lvl="1" indent="-21344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2pPr>
            <a:lvl3pPr marL="794883" lvl="2" indent="-21344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3pPr>
            <a:lvl4pPr marL="1059844" lvl="3" indent="-213441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4pPr>
            <a:lvl5pPr marL="1324806" lvl="4" indent="-21344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5pPr>
            <a:lvl6pPr marL="1589767" lvl="5" indent="-21344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6pPr>
            <a:lvl7pPr marL="1854728" lvl="6" indent="-213441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7pPr>
            <a:lvl8pPr marL="2119689" lvl="7" indent="-21344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8pPr>
            <a:lvl9pPr marL="2384650" lvl="8" indent="-21344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2495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00"/>
            </a:gs>
            <a:gs pos="81000">
              <a:srgbClr val="585A5F"/>
            </a:gs>
          </a:gsLst>
          <a:lin ang="2700006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620334"/>
            <a:ext cx="7824800" cy="1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999333"/>
            <a:ext cx="10972800" cy="41692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"/>
              <a:buChar char="✔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●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●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753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r" rtl="0">
              <a:buNone/>
              <a:defRPr sz="753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r" rtl="0">
              <a:buNone/>
              <a:defRPr sz="753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r" rtl="0">
              <a:buNone/>
              <a:defRPr sz="753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r" rtl="0">
              <a:buNone/>
              <a:defRPr sz="753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r" rtl="0">
              <a:buNone/>
              <a:defRPr sz="753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r" rtl="0">
              <a:buNone/>
              <a:defRPr sz="753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r" rtl="0">
              <a:buNone/>
              <a:defRPr sz="753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r" rtl="0">
              <a:buNone/>
              <a:defRPr sz="753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626799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ie.Tavill@stjohns.k12.fl.u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9;p21">
            <a:extLst>
              <a:ext uri="{FF2B5EF4-FFF2-40B4-BE49-F238E27FC236}">
                <a16:creationId xmlns:a16="http://schemas.microsoft.com/office/drawing/2014/main" id="{6282403A-3074-4E59-9163-7CF54FE749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758" y="647413"/>
            <a:ext cx="6185264" cy="1114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3200" dirty="0">
                <a:latin typeface="Trade Gothic Next Cond" panose="020B0604020202020204" pitchFamily="34" charset="0"/>
              </a:rPr>
              <a:t>TOCOI CREEK HIGH SCHOOL</a:t>
            </a:r>
            <a:br>
              <a:rPr lang="en-US" sz="3200" dirty="0">
                <a:latin typeface="Trade Gothic Next Cond" panose="020B0604020202020204" pitchFamily="34" charset="0"/>
              </a:rPr>
            </a:br>
            <a:endParaRPr sz="3200" dirty="0">
              <a:latin typeface="Trade Gothic Next Cond" panose="020B0604020202020204" pitchFamily="34" charset="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7D9CAC0-8F27-44B4-903E-C9B9FE4A946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6384022" y="647413"/>
            <a:ext cx="795093" cy="8832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3071B8-9960-40E1-A308-841E9A3A9594}"/>
              </a:ext>
            </a:extLst>
          </p:cNvPr>
          <p:cNvSpPr txBox="1"/>
          <p:nvPr/>
        </p:nvSpPr>
        <p:spPr>
          <a:xfrm>
            <a:off x="198758" y="1165939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135"/>
                </a:solidFill>
                <a:effectLst/>
                <a:uLnTx/>
                <a:uFillTx/>
                <a:latin typeface="Trade Gothic Next Cond" panose="020B0604020202020204" pitchFamily="34" charset="0"/>
              </a:rPr>
              <a:t>2021 – 2022 Open House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AE2E60-29C2-4BC8-A7F6-F14F17E5C43C}"/>
              </a:ext>
            </a:extLst>
          </p:cNvPr>
          <p:cNvSpPr txBox="1"/>
          <p:nvPr/>
        </p:nvSpPr>
        <p:spPr>
          <a:xfrm>
            <a:off x="3048699" y="4431379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1A1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e Gothic Next Cond" panose="020B0604020202020204" pitchFamily="34" charset="0"/>
              </a:rPr>
              <a:t>Stephanie Tavill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A11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ade Gothic Next Cond" panose="020B0604020202020204" pitchFamily="34" charset="0"/>
            </a:endParaRPr>
          </a:p>
        </p:txBody>
      </p:sp>
      <p:sp>
        <p:nvSpPr>
          <p:cNvPr id="12" name="Google Shape;139;p21">
            <a:extLst>
              <a:ext uri="{FF2B5EF4-FFF2-40B4-BE49-F238E27FC236}">
                <a16:creationId xmlns:a16="http://schemas.microsoft.com/office/drawing/2014/main" id="{778BD3AC-8682-4C3E-AE55-92EAC9CFD2DC}"/>
              </a:ext>
            </a:extLst>
          </p:cNvPr>
          <p:cNvSpPr txBox="1">
            <a:spLocks/>
          </p:cNvSpPr>
          <p:nvPr/>
        </p:nvSpPr>
        <p:spPr>
          <a:xfrm>
            <a:off x="3003368" y="2873144"/>
            <a:ext cx="6185264" cy="111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1135"/>
              </a:buClr>
              <a:buSzPts val="3600"/>
              <a:buFont typeface="Caveat Brush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1A1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de Gothic Next Cond" panose="020B0604020202020204" pitchFamily="34" charset="0"/>
                <a:sym typeface="Caveat Brush"/>
              </a:rPr>
              <a:t>Voluntary Public Service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7A97FB5B-494B-48E0-A412-61651F5513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1280326"/>
              </p:ext>
            </p:extLst>
          </p:nvPr>
        </p:nvGraphicFramePr>
        <p:xfrm>
          <a:off x="7764739" y="1514433"/>
          <a:ext cx="5934483" cy="4723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Google Shape;139;p21">
            <a:extLst>
              <a:ext uri="{FF2B5EF4-FFF2-40B4-BE49-F238E27FC236}">
                <a16:creationId xmlns:a16="http://schemas.microsoft.com/office/drawing/2014/main" id="{780B09DD-D281-4A98-A882-8990DEF6CC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6963" y="561955"/>
            <a:ext cx="6185264" cy="1114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3200" dirty="0">
                <a:latin typeface="Trade Gothic Next Cond" panose="020B0506040303020004" pitchFamily="34" charset="0"/>
              </a:rPr>
              <a:t>ABOUT ME- Mrs. Tavill</a:t>
            </a:r>
            <a:endParaRPr sz="3200" dirty="0">
              <a:latin typeface="Trade Gothic Next Cond" panose="020B05060403030200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59703F-1D1D-44CE-9E9E-C0A7AE7B73D6}"/>
              </a:ext>
            </a:extLst>
          </p:cNvPr>
          <p:cNvSpPr/>
          <p:nvPr/>
        </p:nvSpPr>
        <p:spPr>
          <a:xfrm>
            <a:off x="401652" y="2085174"/>
            <a:ext cx="6725541" cy="3939611"/>
          </a:xfrm>
          <a:prstGeom prst="rect">
            <a:avLst/>
          </a:prstGeom>
          <a:solidFill>
            <a:srgbClr val="CCCC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 am the Career Specialist here at TCHS, overseeing the academy programs. I am also facilitating VPS. I have been in education for a decade, primarily as a science teacher.</a:t>
            </a:r>
          </a:p>
        </p:txBody>
      </p:sp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8B6646D1-C427-4182-9D7B-7F777804F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994" y="1980574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192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9;p21">
            <a:extLst>
              <a:ext uri="{FF2B5EF4-FFF2-40B4-BE49-F238E27FC236}">
                <a16:creationId xmlns:a16="http://schemas.microsoft.com/office/drawing/2014/main" id="{6282403A-3074-4E59-9163-7CF54FE749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758" y="571912"/>
            <a:ext cx="6185264" cy="1114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3200" dirty="0">
                <a:latin typeface="Trade Gothic Next Cond" panose="020B0506040303020004" pitchFamily="34" charset="0"/>
              </a:rPr>
              <a:t>COMMUNICATION AND PARENT CONFERENCES</a:t>
            </a:r>
            <a:endParaRPr sz="3200" dirty="0">
              <a:latin typeface="Trade Gothic Next Cond" panose="020B05060403030200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3D7452-025D-4746-8E1F-733FFAB3C80E}"/>
              </a:ext>
            </a:extLst>
          </p:cNvPr>
          <p:cNvSpPr txBox="1"/>
          <p:nvPr/>
        </p:nvSpPr>
        <p:spPr>
          <a:xfrm>
            <a:off x="572461" y="2307923"/>
            <a:ext cx="10494628" cy="3631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Stephanie.Tavill@stjohns.k12.fl.us</a:t>
            </a:r>
            <a:endParaRPr lang="en-US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904-547-4273</a:t>
            </a:r>
            <a:br>
              <a:rPr 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M-F 8:30 AM- 3:50PM (I am not actually teaching, so I usually can answer my phone)</a:t>
            </a:r>
            <a:b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endParaRPr lang="en-US" dirty="0"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endParaRPr lang="en-US" dirty="0">
              <a:highlight>
                <a:srgbClr val="FFFF00"/>
              </a:highlight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endParaRPr lang="en-US" dirty="0">
              <a:highlight>
                <a:srgbClr val="FFFF00"/>
              </a:highlight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highlight>
                <a:srgbClr val="FFFF00"/>
              </a:highlight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endParaRPr lang="en-US" dirty="0">
              <a:highlight>
                <a:srgbClr val="FFFF00"/>
              </a:highlight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5F924A-0D0D-4E59-AECA-0860BF5FA516}"/>
              </a:ext>
            </a:extLst>
          </p:cNvPr>
          <p:cNvSpPr txBox="1"/>
          <p:nvPr/>
        </p:nvSpPr>
        <p:spPr>
          <a:xfrm>
            <a:off x="848686" y="5029443"/>
            <a:ext cx="10494628" cy="523220"/>
          </a:xfrm>
          <a:prstGeom prst="rect">
            <a:avLst/>
          </a:prstGeom>
          <a:solidFill>
            <a:srgbClr val="F37928"/>
          </a:solidFill>
          <a:ln>
            <a:solidFill>
              <a:srgbClr val="F37928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IT IS IMPORTANT TO NOTE THAT ST. JOHN’S COUNTY SCHOOL DISTRICT TEACHERS HAVE UP TO 48 SCHOOL HOURS TO RESPOND TO A REQUEST FOR CONTACT. PLEASE DO NOT SUBMIT TIME SENSITIVE CONCERNS VIA EMAIL. </a:t>
            </a:r>
          </a:p>
        </p:txBody>
      </p:sp>
    </p:spTree>
    <p:extLst>
      <p:ext uri="{BB962C8B-B14F-4D97-AF65-F5344CB8AC3E}">
        <p14:creationId xmlns:p14="http://schemas.microsoft.com/office/powerpoint/2010/main" val="197679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9;p21">
            <a:extLst>
              <a:ext uri="{FF2B5EF4-FFF2-40B4-BE49-F238E27FC236}">
                <a16:creationId xmlns:a16="http://schemas.microsoft.com/office/drawing/2014/main" id="{6282403A-3074-4E59-9163-7CF54FE749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758" y="571912"/>
            <a:ext cx="6185264" cy="1114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3200" dirty="0">
                <a:latin typeface="Trade Gothic Next Cond" panose="020B0506040303020004" pitchFamily="34" charset="0"/>
              </a:rPr>
              <a:t>VPS -Semester AT A GLANCE</a:t>
            </a:r>
            <a:endParaRPr sz="3200" dirty="0">
              <a:latin typeface="Trade Gothic Next Cond" panose="020B05060403030200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AF7B0C-B50C-46E6-95A7-E80530C279A1}"/>
              </a:ext>
            </a:extLst>
          </p:cNvPr>
          <p:cNvSpPr txBox="1"/>
          <p:nvPr/>
        </p:nvSpPr>
        <p:spPr>
          <a:xfrm>
            <a:off x="533400" y="2431748"/>
            <a:ext cx="10809914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rade Gothic Next Cond" panose="020B0506040303020004" pitchFamily="34" charset="0"/>
                <a:ea typeface="HelloRecess" panose="02000603000000000000" pitchFamily="2" charset="0"/>
              </a:rPr>
              <a:t>Voluntary Public Service is not a class for credit. Rather students will earn verified service hours that can be used on resumes, applications, and for the bright futures scholarship. </a:t>
            </a:r>
          </a:p>
          <a:p>
            <a:endParaRPr lang="en-US" sz="2000" dirty="0">
              <a:latin typeface="Trade Gothic Next Cond" panose="020B0506040303020004" pitchFamily="34" charset="0"/>
              <a:ea typeface="HelloRecess" panose="02000603000000000000" pitchFamily="2" charset="0"/>
            </a:endParaRPr>
          </a:p>
          <a:p>
            <a:r>
              <a:rPr lang="en-US" sz="2000" dirty="0">
                <a:latin typeface="Trade Gothic Next Cond" panose="020B0506040303020004" pitchFamily="34" charset="0"/>
                <a:ea typeface="HelloRecess" panose="02000603000000000000" pitchFamily="2" charset="0"/>
              </a:rPr>
              <a:t>Students go to their assigned location each day and perform tasks to help the school. </a:t>
            </a:r>
          </a:p>
          <a:p>
            <a:endParaRPr lang="en-US" sz="2000" dirty="0">
              <a:latin typeface="Trade Gothic Next Cond" panose="020B0506040303020004" pitchFamily="34" charset="0"/>
              <a:ea typeface="HelloRecess" panose="02000603000000000000" pitchFamily="2" charset="0"/>
            </a:endParaRPr>
          </a:p>
          <a:p>
            <a:r>
              <a:rPr lang="en-US" sz="2000" dirty="0">
                <a:latin typeface="Trade Gothic Next Cond" panose="020B0506040303020004" pitchFamily="34" charset="0"/>
                <a:ea typeface="HelloRecess" panose="02000603000000000000" pitchFamily="2" charset="0"/>
              </a:rPr>
              <a:t>To be marked PRESENT, your child simply has to initial the sign-in sheet at my office daily (04-028). This also allows me to keep track of their volunteer hours. </a:t>
            </a:r>
          </a:p>
        </p:txBody>
      </p:sp>
    </p:spTree>
    <p:extLst>
      <p:ext uri="{BB962C8B-B14F-4D97-AF65-F5344CB8AC3E}">
        <p14:creationId xmlns:p14="http://schemas.microsoft.com/office/powerpoint/2010/main" val="122946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9;p21">
            <a:extLst>
              <a:ext uri="{FF2B5EF4-FFF2-40B4-BE49-F238E27FC236}">
                <a16:creationId xmlns:a16="http://schemas.microsoft.com/office/drawing/2014/main" id="{6282403A-3074-4E59-9163-7CF54FE749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758" y="571912"/>
            <a:ext cx="6185264" cy="1114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5400" dirty="0">
                <a:latin typeface="Trade Gothic Next Cond" panose="020B0506040303020004" pitchFamily="34" charset="0"/>
              </a:rPr>
              <a:t>HOMEWORK</a:t>
            </a:r>
            <a:endParaRPr sz="5400" dirty="0">
              <a:latin typeface="Trade Gothic Next Cond" panose="020B05060403030200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3D7452-025D-4746-8E1F-733FFAB3C80E}"/>
              </a:ext>
            </a:extLst>
          </p:cNvPr>
          <p:cNvSpPr txBox="1"/>
          <p:nvPr/>
        </p:nvSpPr>
        <p:spPr>
          <a:xfrm>
            <a:off x="848686" y="2431748"/>
            <a:ext cx="10494628" cy="1785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rade Gothic Next Cond" panose="020B0506040303020004" pitchFamily="34" charset="0"/>
                <a:ea typeface="HelloRecess" panose="02000603000000000000" pitchFamily="2" charset="0"/>
              </a:rPr>
              <a:t>There is no homework for this class. Students will not earn school credit for VPS, rather service hours. </a:t>
            </a:r>
            <a:br>
              <a:rPr lang="en-US" sz="28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br>
              <a:rPr lang="en-US" dirty="0">
                <a:highlight>
                  <a:srgbClr val="FFFF00"/>
                </a:highlight>
                <a:latin typeface="HelloRecess" panose="02000603000000000000" pitchFamily="2" charset="0"/>
                <a:ea typeface="HelloRecess" panose="02000603000000000000" pitchFamily="2" charset="0"/>
              </a:rPr>
            </a:br>
            <a:br>
              <a:rPr lang="en-US" dirty="0">
                <a:highlight>
                  <a:srgbClr val="FFFF00"/>
                </a:highlight>
                <a:latin typeface="HelloRecess" panose="02000603000000000000" pitchFamily="2" charset="0"/>
                <a:ea typeface="HelloRecess" panose="02000603000000000000" pitchFamily="2" charset="0"/>
              </a:rPr>
            </a:br>
            <a:endParaRPr lang="en-US" dirty="0">
              <a:highlight>
                <a:srgbClr val="FFFF00"/>
              </a:highlight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286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9;p21">
            <a:extLst>
              <a:ext uri="{FF2B5EF4-FFF2-40B4-BE49-F238E27FC236}">
                <a16:creationId xmlns:a16="http://schemas.microsoft.com/office/drawing/2014/main" id="{6282403A-3074-4E59-9163-7CF54FE749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758" y="571912"/>
            <a:ext cx="6185264" cy="1114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4800" dirty="0">
                <a:latin typeface="Trade Gothic Next Cond" panose="020B0506040303020004" pitchFamily="34" charset="0"/>
              </a:rPr>
              <a:t>GRADING</a:t>
            </a:r>
            <a:endParaRPr sz="4800" dirty="0">
              <a:latin typeface="Trade Gothic Next Cond" panose="020B05060403030200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3D7452-025D-4746-8E1F-733FFAB3C80E}"/>
              </a:ext>
            </a:extLst>
          </p:cNvPr>
          <p:cNvSpPr txBox="1"/>
          <p:nvPr/>
        </p:nvSpPr>
        <p:spPr>
          <a:xfrm>
            <a:off x="848686" y="2431748"/>
            <a:ext cx="10494628" cy="243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rade Gothic Next Cond" panose="020B0506040303020004" pitchFamily="34" charset="0"/>
                <a:ea typeface="HelloRecess" panose="02000603000000000000" pitchFamily="2" charset="0"/>
              </a:rPr>
              <a:t>Students will not earn school credit, rather hours. Therefore, there are no grades given for this course. </a:t>
            </a:r>
            <a:br>
              <a:rPr lang="en-US" dirty="0">
                <a:highlight>
                  <a:srgbClr val="FFFF00"/>
                </a:highlight>
                <a:latin typeface="HelloRecess" panose="02000603000000000000" pitchFamily="2" charset="0"/>
                <a:ea typeface="HelloRecess" panose="02000603000000000000" pitchFamily="2" charset="0"/>
              </a:rPr>
            </a:br>
            <a:br>
              <a:rPr lang="en-US" dirty="0">
                <a:highlight>
                  <a:srgbClr val="FFFF00"/>
                </a:highlight>
                <a:latin typeface="HelloRecess" panose="02000603000000000000" pitchFamily="2" charset="0"/>
                <a:ea typeface="HelloRecess" panose="02000603000000000000" pitchFamily="2" charset="0"/>
              </a:rPr>
            </a:br>
            <a:br>
              <a:rPr lang="en-US" dirty="0">
                <a:highlight>
                  <a:srgbClr val="FFFF00"/>
                </a:highlight>
                <a:latin typeface="HelloRecess" panose="02000603000000000000" pitchFamily="2" charset="0"/>
                <a:ea typeface="HelloRecess" panose="02000603000000000000" pitchFamily="2" charset="0"/>
              </a:rPr>
            </a:br>
            <a:br>
              <a:rPr lang="en-US" dirty="0">
                <a:highlight>
                  <a:srgbClr val="FFFF00"/>
                </a:highlight>
                <a:latin typeface="HelloRecess" panose="02000603000000000000" pitchFamily="2" charset="0"/>
                <a:ea typeface="HelloRecess" panose="02000603000000000000" pitchFamily="2" charset="0"/>
              </a:rPr>
            </a:br>
            <a:endParaRPr lang="en-US" dirty="0">
              <a:highlight>
                <a:srgbClr val="FFFF00"/>
              </a:highlight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859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39;p21">
            <a:extLst>
              <a:ext uri="{FF2B5EF4-FFF2-40B4-BE49-F238E27FC236}">
                <a16:creationId xmlns:a16="http://schemas.microsoft.com/office/drawing/2014/main" id="{780B09DD-D281-4A98-A882-8990DEF6CC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6963" y="561955"/>
            <a:ext cx="6185264" cy="1114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3200" dirty="0">
                <a:latin typeface="Trade Gothic Next Cond" panose="020B0506040303020004" pitchFamily="34" charset="0"/>
              </a:rPr>
              <a:t>THANK YOU! </a:t>
            </a:r>
            <a:endParaRPr sz="3200" dirty="0">
              <a:highlight>
                <a:srgbClr val="FFFF00"/>
              </a:highlight>
              <a:latin typeface="Trade Gothic Next Cond" panose="020B05060403030200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59703F-1D1D-44CE-9E9E-C0A7AE7B73D6}"/>
              </a:ext>
            </a:extLst>
          </p:cNvPr>
          <p:cNvSpPr/>
          <p:nvPr/>
        </p:nvSpPr>
        <p:spPr>
          <a:xfrm>
            <a:off x="401652" y="2085175"/>
            <a:ext cx="6725541" cy="2085174"/>
          </a:xfrm>
          <a:prstGeom prst="rect">
            <a:avLst/>
          </a:prstGeom>
          <a:solidFill>
            <a:srgbClr val="CCCC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rade Gothic Next Cond" panose="020B0506040303020004" pitchFamily="34" charset="0"/>
                <a:ea typeface="HelloRecess" panose="02000603000000000000" pitchFamily="2" charset="0"/>
              </a:rPr>
              <a:t>IT IS A PLEASURE TO PARTNER WITH YOU IN THIS YEAR’S EDUCATIONAL JOURNEY. WE APPRECIATE YOUR CONTINUED SUPPORT.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3C3F3F9-E1BF-4832-994B-D90D9471407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143654" y="2085175"/>
            <a:ext cx="2873330" cy="31919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3C7287-1BF2-46F2-AFA4-95CDEF665E10}"/>
              </a:ext>
            </a:extLst>
          </p:cNvPr>
          <p:cNvSpPr/>
          <p:nvPr/>
        </p:nvSpPr>
        <p:spPr>
          <a:xfrm>
            <a:off x="1468452" y="4880494"/>
            <a:ext cx="4189177" cy="793336"/>
          </a:xfrm>
          <a:prstGeom prst="rect">
            <a:avLst/>
          </a:prstGeom>
          <a:solidFill>
            <a:srgbClr val="F3792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rade Gothic Next Cond" panose="020B0506040303020004" pitchFamily="34" charset="0"/>
                <a:ea typeface="HelloRecess" panose="02000603000000000000" pitchFamily="2" charset="0"/>
              </a:rPr>
              <a:t>HORNS UP…TOCOI!</a:t>
            </a:r>
          </a:p>
        </p:txBody>
      </p:sp>
    </p:spTree>
    <p:extLst>
      <p:ext uri="{BB962C8B-B14F-4D97-AF65-F5344CB8AC3E}">
        <p14:creationId xmlns:p14="http://schemas.microsoft.com/office/powerpoint/2010/main" val="3223509635"/>
      </p:ext>
    </p:extLst>
  </p:cSld>
  <p:clrMapOvr>
    <a:masterClrMapping/>
  </p:clrMapOvr>
</p:sld>
</file>

<file path=ppt/theme/theme1.xml><?xml version="1.0" encoding="utf-8"?>
<a:theme xmlns:a="http://schemas.openxmlformats.org/drawingml/2006/main" name="Tybalt template">
  <a:themeElements>
    <a:clrScheme name="Custom 347">
      <a:dk1>
        <a:srgbClr val="1A1135"/>
      </a:dk1>
      <a:lt1>
        <a:srgbClr val="FFFFFF"/>
      </a:lt1>
      <a:dk2>
        <a:srgbClr val="6A6185"/>
      </a:dk2>
      <a:lt2>
        <a:srgbClr val="F1F0F3"/>
      </a:lt2>
      <a:accent1>
        <a:srgbClr val="EB37A6"/>
      </a:accent1>
      <a:accent2>
        <a:srgbClr val="8A3ACC"/>
      </a:accent2>
      <a:accent3>
        <a:srgbClr val="1994EB"/>
      </a:accent3>
      <a:accent4>
        <a:srgbClr val="80D126"/>
      </a:accent4>
      <a:accent5>
        <a:srgbClr val="FFBF00"/>
      </a:accent5>
      <a:accent6>
        <a:srgbClr val="F1473D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296</Words>
  <Application>Microsoft Office PowerPoint</Application>
  <PresentationFormat>Widescreen</PresentationFormat>
  <Paragraphs>26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Trade Gothic Next Cond</vt:lpstr>
      <vt:lpstr>Calibri</vt:lpstr>
      <vt:lpstr>HelloRecess</vt:lpstr>
      <vt:lpstr>Arial</vt:lpstr>
      <vt:lpstr>Caveat Brush</vt:lpstr>
      <vt:lpstr>Microsoft Yi Baiti</vt:lpstr>
      <vt:lpstr>Microsoft YaHei UI</vt:lpstr>
      <vt:lpstr>Patrick Hand</vt:lpstr>
      <vt:lpstr>Tybalt template</vt:lpstr>
      <vt:lpstr>TOCOI CREEK HIGH SCHOOL </vt:lpstr>
      <vt:lpstr>ABOUT ME- Mrs. Tavill</vt:lpstr>
      <vt:lpstr>COMMUNICATION AND PARENT CONFERENCES</vt:lpstr>
      <vt:lpstr>VPS -Semester AT A GLANCE</vt:lpstr>
      <vt:lpstr>HOMEWORK</vt:lpstr>
      <vt:lpstr>GRADING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TOCOI CREEK HIGH SCHOOL</dc:title>
  <dc:creator>Amanda A. Lewis</dc:creator>
  <cp:lastModifiedBy>Stephanie D. Tavill</cp:lastModifiedBy>
  <cp:revision>4</cp:revision>
  <dcterms:created xsi:type="dcterms:W3CDTF">2021-09-20T16:36:07Z</dcterms:created>
  <dcterms:modified xsi:type="dcterms:W3CDTF">2021-09-22T14:13:53Z</dcterms:modified>
</cp:coreProperties>
</file>