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sldIdLst>
    <p:sldId id="264" r:id="rId2"/>
    <p:sldId id="265" r:id="rId3"/>
    <p:sldId id="266" r:id="rId4"/>
    <p:sldId id="268" r:id="rId5"/>
    <p:sldId id="267" r:id="rId6"/>
    <p:sldId id="269" r:id="rId7"/>
    <p:sldId id="271" r:id="rId8"/>
    <p:sldId id="272" r:id="rId9"/>
    <p:sldId id="274" r:id="rId10"/>
  </p:sldIdLst>
  <p:sldSz cx="12192000" cy="6858000"/>
  <p:notesSz cx="6858000" cy="9144000"/>
  <p:embeddedFontLst>
    <p:embeddedFont>
      <p:font typeface="Bahnschrift Light SemiCondensed" panose="020B0502040204020203" pitchFamily="34" charset="0"/>
      <p:regular r:id="rId12"/>
    </p:embeddedFont>
    <p:embeddedFont>
      <p:font typeface="Bahnschrift SemiBold" panose="020B0502040204020203" pitchFamily="34" charset="0"/>
      <p:bold r:id="rId13"/>
    </p:embeddedFon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CollegiateFLF" panose="020B0604020202020204"/>
      <p:regular r:id="rId22"/>
    </p:embeddedFont>
    <p:embeddedFont>
      <p:font typeface="HelloRecess" panose="020B0604020202020204" charset="0"/>
      <p:regular r:id="rId23"/>
    </p:embeddedFont>
    <p:embeddedFont>
      <p:font typeface="KG Red Hand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902C3-296A-4583-9EAD-78CA38CF3F3D}">
          <p14:sldIdLst>
            <p14:sldId id="264"/>
            <p14:sldId id="265"/>
            <p14:sldId id="266"/>
            <p14:sldId id="268"/>
            <p14:sldId id="267"/>
            <p14:sldId id="269"/>
            <p14:sldId id="271"/>
            <p14:sldId id="27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928"/>
    <a:srgbClr val="CC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3101DFAD-50EA-4B42-AE2E-98A4BFA193A2}">
      <dgm:prSet phldrT="[Text]"/>
      <dgm:spPr/>
      <dgm:t>
        <a:bodyPr/>
        <a:lstStyle/>
        <a:p>
          <a:pPr algn="ctr"/>
          <a:endParaRPr lang="en-US" dirty="0"/>
        </a:p>
      </dgm:t>
    </dgm:pt>
    <dgm:pt modelId="{B4DD0DF6-105D-4F6A-B0FC-F31E08E54332}" type="sibTrans" cxnId="{21383885-FDA7-41EB-B3EF-27BB12367314}">
      <dgm:prSet/>
      <dgm:spPr/>
      <dgm:t>
        <a:bodyPr/>
        <a:lstStyle/>
        <a:p>
          <a:endParaRPr lang="en-US"/>
        </a:p>
      </dgm:t>
    </dgm:pt>
    <dgm:pt modelId="{C46C81D5-10CF-4E05-BDA8-CAB844A9724C}" type="parTrans" cxnId="{21383885-FDA7-41EB-B3EF-27BB12367314}">
      <dgm:prSet/>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 modelId="{D1C3D9E6-7DC3-49CE-913B-26DE1EC86C51}" type="pres">
      <dgm:prSet presAssocID="{3101DFAD-50EA-4B42-AE2E-98A4BFA193A2}" presName="composite" presStyleCnt="0"/>
      <dgm:spPr/>
    </dgm:pt>
    <dgm:pt modelId="{6414FEAD-B1B7-4BAE-8EE6-D9E9B7CE48FC}" type="pres">
      <dgm:prSet presAssocID="{3101DFAD-50EA-4B42-AE2E-98A4BFA193A2}" presName="ParentAccentShape" presStyleLbl="trBgShp" presStyleIdx="0" presStyleCnt="1" custScaleX="72069" custLinFactNeighborX="-9853" custLinFactNeighborY="364"/>
      <dgm:spPr/>
    </dgm:pt>
    <dgm:pt modelId="{B9100DFB-07EF-4CB5-BBF6-2AE53BA778C0}" type="pres">
      <dgm:prSet presAssocID="{3101DFAD-50EA-4B42-AE2E-98A4BFA193A2}" presName="ParentText" presStyleLbl="revTx" presStyleIdx="0" presStyleCnt="2" custLinFactY="-700000" custLinFactNeighborX="-8693" custLinFactNeighborY="-723814">
        <dgm:presLayoutVars>
          <dgm:chMax val="1"/>
          <dgm:chPref val="1"/>
          <dgm:bulletEnabled val="1"/>
        </dgm:presLayoutVars>
      </dgm:prSet>
      <dgm:spPr/>
    </dgm:pt>
    <dgm:pt modelId="{B0F74250-ECD8-42D2-9DDE-FB0F69D3C6BB}" type="pres">
      <dgm:prSet presAssocID="{3101DFAD-50EA-4B42-AE2E-98A4BFA193A2}" presName="ChildText" presStyleLbl="revTx" presStyleIdx="1" presStyleCnt="2">
        <dgm:presLayoutVars>
          <dgm:chMax val="0"/>
          <dgm:chPref val="0"/>
        </dgm:presLayoutVars>
      </dgm:prSet>
      <dgm:spPr/>
    </dgm:pt>
    <dgm:pt modelId="{99F6F1DB-685B-47A5-81F5-671D7D6D5B20}" type="pres">
      <dgm:prSet presAssocID="{3101DFAD-50EA-4B42-AE2E-98A4BFA193A2}" presName="ChildAccentShape" presStyleLbl="trBgShp" presStyleIdx="0" presStyleCnt="1"/>
      <dgm:spPr/>
    </dgm:pt>
    <dgm:pt modelId="{2EBF40CF-C2DD-4D4D-840D-0EE4604C1D0B}" type="pres">
      <dgm:prSet presAssocID="{3101DFAD-50EA-4B42-AE2E-98A4BFA193A2}" presName="Image" presStyleLbl="alignImgPlace1" presStyleIdx="0" presStyleCnt="1" custScaleY="167235"/>
      <dgm:spPr>
        <a:blipFill>
          <a:blip xmlns:r="http://schemas.openxmlformats.org/officeDocument/2006/relationships" r:embed="rId1">
            <a:extLst>
              <a:ext uri="{28A0092B-C50C-407E-A947-70E740481C1C}">
                <a14:useLocalDpi xmlns:a14="http://schemas.microsoft.com/office/drawing/2010/main" val="0"/>
              </a:ext>
            </a:extLst>
          </a:blip>
          <a:srcRect/>
          <a:stretch>
            <a:fillRect t="-43000" b="-43000"/>
          </a:stretch>
        </a:blipFill>
      </dgm:spPr>
    </dgm:pt>
  </dgm:ptLst>
  <dgm:cxnLst>
    <dgm:cxn modelId="{43EF884C-3BBF-4B35-B500-7003A14AFC67}" type="presOf" srcId="{42BC61DA-1167-4853-B1DD-BB9EE8040904}" destId="{4293EEEB-FBB9-499E-A741-9D4E9DF283D5}" srcOrd="0" destOrd="0" presId="urn:microsoft.com/office/officeart/2009/3/layout/SnapshotPictureList"/>
    <dgm:cxn modelId="{21383885-FDA7-41EB-B3EF-27BB12367314}" srcId="{42BC61DA-1167-4853-B1DD-BB9EE8040904}" destId="{3101DFAD-50EA-4B42-AE2E-98A4BFA193A2}" srcOrd="0" destOrd="0" parTransId="{C46C81D5-10CF-4E05-BDA8-CAB844A9724C}" sibTransId="{B4DD0DF6-105D-4F6A-B0FC-F31E08E54332}"/>
    <dgm:cxn modelId="{0BC6EB89-A99C-4428-977F-94BB52A9B726}" type="presOf" srcId="{3101DFAD-50EA-4B42-AE2E-98A4BFA193A2}" destId="{B9100DFB-07EF-4CB5-BBF6-2AE53BA778C0}" srcOrd="0" destOrd="0" presId="urn:microsoft.com/office/officeart/2009/3/layout/SnapshotPictureList"/>
    <dgm:cxn modelId="{6F50747E-480F-4BEC-B6AC-39B2CBF19220}" type="presParOf" srcId="{4293EEEB-FBB9-499E-A741-9D4E9DF283D5}" destId="{D1C3D9E6-7DC3-49CE-913B-26DE1EC86C51}" srcOrd="0" destOrd="0" presId="urn:microsoft.com/office/officeart/2009/3/layout/SnapshotPictureList"/>
    <dgm:cxn modelId="{F91A26FA-9C87-4C3E-8D2D-6B3EEFDBC33A}" type="presParOf" srcId="{D1C3D9E6-7DC3-49CE-913B-26DE1EC86C51}" destId="{6414FEAD-B1B7-4BAE-8EE6-D9E9B7CE48FC}" srcOrd="0" destOrd="0" presId="urn:microsoft.com/office/officeart/2009/3/layout/SnapshotPictureList"/>
    <dgm:cxn modelId="{988EDB19-3E96-45B9-8C45-030E09D09206}" type="presParOf" srcId="{D1C3D9E6-7DC3-49CE-913B-26DE1EC86C51}" destId="{B9100DFB-07EF-4CB5-BBF6-2AE53BA778C0}" srcOrd="1" destOrd="0" presId="urn:microsoft.com/office/officeart/2009/3/layout/SnapshotPictureList"/>
    <dgm:cxn modelId="{4BDA9C45-CDE8-4393-B84F-A244EF934FC9}" type="presParOf" srcId="{D1C3D9E6-7DC3-49CE-913B-26DE1EC86C51}" destId="{B0F74250-ECD8-42D2-9DDE-FB0F69D3C6BB}" srcOrd="2" destOrd="0" presId="urn:microsoft.com/office/officeart/2009/3/layout/SnapshotPictureList"/>
    <dgm:cxn modelId="{7B4D727E-73F3-4102-BD25-0F77A2D06F2F}" type="presParOf" srcId="{D1C3D9E6-7DC3-49CE-913B-26DE1EC86C51}" destId="{99F6F1DB-685B-47A5-81F5-671D7D6D5B20}" srcOrd="3" destOrd="0" presId="urn:microsoft.com/office/officeart/2009/3/layout/SnapshotPictureList"/>
    <dgm:cxn modelId="{BACBF816-8CD6-4DED-8B8F-5DE286C27173}" type="presParOf" srcId="{D1C3D9E6-7DC3-49CE-913B-26DE1EC86C51}" destId="{2EBF40CF-C2DD-4D4D-840D-0EE4604C1D0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4FEAD-B1B7-4BAE-8EE6-D9E9B7CE48FC}">
      <dsp:nvSpPr>
        <dsp:cNvPr id="0" name=""/>
        <dsp:cNvSpPr/>
      </dsp:nvSpPr>
      <dsp:spPr>
        <a:xfrm>
          <a:off x="292311" y="1448012"/>
          <a:ext cx="2647415" cy="2614064"/>
        </a:xfrm>
        <a:prstGeom prst="frame">
          <a:avLst>
            <a:gd name="adj1" fmla="val 5450"/>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F40CF-C2DD-4D4D-840D-0EE4604C1D0B}">
      <dsp:nvSpPr>
        <dsp:cNvPr id="0" name=""/>
        <dsp:cNvSpPr/>
      </dsp:nvSpPr>
      <dsp:spPr>
        <a:xfrm>
          <a:off x="0" y="294025"/>
          <a:ext cx="3532204" cy="41351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3000" b="-4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00DFB-07EF-4CB5-BBF6-2AE53BA778C0}">
      <dsp:nvSpPr>
        <dsp:cNvPr id="0" name=""/>
        <dsp:cNvSpPr/>
      </dsp:nvSpPr>
      <dsp:spPr>
        <a:xfrm>
          <a:off x="0" y="0"/>
          <a:ext cx="3388589" cy="31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0" y="0"/>
        <a:ext cx="3388589" cy="310292"/>
      </dsp:txXfrm>
    </dsp:sp>
    <dsp:sp modelId="{B0F74250-ECD8-42D2-9DDE-FB0F69D3C6BB}">
      <dsp:nvSpPr>
        <dsp:cNvPr id="0" name=""/>
        <dsp:cNvSpPr/>
      </dsp:nvSpPr>
      <dsp:spPr>
        <a:xfrm>
          <a:off x="3964234" y="1438497"/>
          <a:ext cx="1679458" cy="26140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1360-C833-41EE-9C10-66506FCD41C1}"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2C4E-567F-476A-A828-A3E324F1A4A5}" type="slidenum">
              <a:rPr lang="en-US" smtClean="0"/>
              <a:t>‹#›</a:t>
            </a:fld>
            <a:endParaRPr lang="en-US"/>
          </a:p>
        </p:txBody>
      </p:sp>
    </p:spTree>
    <p:extLst>
      <p:ext uri="{BB962C8B-B14F-4D97-AF65-F5344CB8AC3E}">
        <p14:creationId xmlns:p14="http://schemas.microsoft.com/office/powerpoint/2010/main" val="116745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984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093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3137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3671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1540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9572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1727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038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9"/>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4"/>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6096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1" name="Google Shape;51;p8"/>
          <p:cNvSpPr txBox="1">
            <a:spLocks noGrp="1"/>
          </p:cNvSpPr>
          <p:nvPr>
            <p:ph type="body" idx="2"/>
          </p:nvPr>
        </p:nvSpPr>
        <p:spPr>
          <a:xfrm>
            <a:off x="4415802"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2" name="Google Shape;52;p8"/>
          <p:cNvSpPr txBox="1">
            <a:spLocks noGrp="1"/>
          </p:cNvSpPr>
          <p:nvPr>
            <p:ph type="body" idx="3"/>
          </p:nvPr>
        </p:nvSpPr>
        <p:spPr>
          <a:xfrm>
            <a:off x="82220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957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81000">
              <a:srgbClr val="585A5F"/>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4"/>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753">
                <a:solidFill>
                  <a:schemeClr val="dk1"/>
                </a:solidFill>
                <a:latin typeface="Caveat Brush"/>
                <a:ea typeface="Caveat Brush"/>
                <a:cs typeface="Caveat Brush"/>
                <a:sym typeface="Caveat Brush"/>
              </a:defRPr>
            </a:lvl1pPr>
            <a:lvl2pPr lvl="1" algn="r" rtl="0">
              <a:buNone/>
              <a:defRPr sz="753">
                <a:solidFill>
                  <a:schemeClr val="dk1"/>
                </a:solidFill>
                <a:latin typeface="Caveat Brush"/>
                <a:ea typeface="Caveat Brush"/>
                <a:cs typeface="Caveat Brush"/>
                <a:sym typeface="Caveat Brush"/>
              </a:defRPr>
            </a:lvl2pPr>
            <a:lvl3pPr lvl="2" algn="r" rtl="0">
              <a:buNone/>
              <a:defRPr sz="753">
                <a:solidFill>
                  <a:schemeClr val="dk1"/>
                </a:solidFill>
                <a:latin typeface="Caveat Brush"/>
                <a:ea typeface="Caveat Brush"/>
                <a:cs typeface="Caveat Brush"/>
                <a:sym typeface="Caveat Brush"/>
              </a:defRPr>
            </a:lvl3pPr>
            <a:lvl4pPr lvl="3" algn="r" rtl="0">
              <a:buNone/>
              <a:defRPr sz="753">
                <a:solidFill>
                  <a:schemeClr val="dk1"/>
                </a:solidFill>
                <a:latin typeface="Caveat Brush"/>
                <a:ea typeface="Caveat Brush"/>
                <a:cs typeface="Caveat Brush"/>
                <a:sym typeface="Caveat Brush"/>
              </a:defRPr>
            </a:lvl4pPr>
            <a:lvl5pPr lvl="4" algn="r" rtl="0">
              <a:buNone/>
              <a:defRPr sz="753">
                <a:solidFill>
                  <a:schemeClr val="dk1"/>
                </a:solidFill>
                <a:latin typeface="Caveat Brush"/>
                <a:ea typeface="Caveat Brush"/>
                <a:cs typeface="Caveat Brush"/>
                <a:sym typeface="Caveat Brush"/>
              </a:defRPr>
            </a:lvl5pPr>
            <a:lvl6pPr lvl="5" algn="r" rtl="0">
              <a:buNone/>
              <a:defRPr sz="753">
                <a:solidFill>
                  <a:schemeClr val="dk1"/>
                </a:solidFill>
                <a:latin typeface="Caveat Brush"/>
                <a:ea typeface="Caveat Brush"/>
                <a:cs typeface="Caveat Brush"/>
                <a:sym typeface="Caveat Brush"/>
              </a:defRPr>
            </a:lvl6pPr>
            <a:lvl7pPr lvl="6" algn="r" rtl="0">
              <a:buNone/>
              <a:defRPr sz="753">
                <a:solidFill>
                  <a:schemeClr val="dk1"/>
                </a:solidFill>
                <a:latin typeface="Caveat Brush"/>
                <a:ea typeface="Caveat Brush"/>
                <a:cs typeface="Caveat Brush"/>
                <a:sym typeface="Caveat Brush"/>
              </a:defRPr>
            </a:lvl7pPr>
            <a:lvl8pPr lvl="7" algn="r" rtl="0">
              <a:buNone/>
              <a:defRPr sz="753">
                <a:solidFill>
                  <a:schemeClr val="dk1"/>
                </a:solidFill>
                <a:latin typeface="Caveat Brush"/>
                <a:ea typeface="Caveat Brush"/>
                <a:cs typeface="Caveat Brush"/>
                <a:sym typeface="Caveat Brush"/>
              </a:defRPr>
            </a:lvl8pPr>
            <a:lvl9pPr lvl="8" algn="r" rtl="0">
              <a:buNone/>
              <a:defRPr sz="753">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679930"/>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647413"/>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TOCOI CREEK HIGH SCHOOL</a:t>
            </a:r>
            <a:br>
              <a:rPr lang="en-US" sz="3200" dirty="0">
                <a:latin typeface="KG Red Hands" panose="02000505000000020004" pitchFamily="2" charset="0"/>
              </a:rPr>
            </a:br>
            <a:endParaRPr sz="3200" dirty="0">
              <a:latin typeface="KG Red Hands" panose="02000505000000020004" pitchFamily="2" charset="0"/>
            </a:endParaRPr>
          </a:p>
        </p:txBody>
      </p:sp>
      <p:pic>
        <p:nvPicPr>
          <p:cNvPr id="10" name="Picture 9" descr="Logo&#10;&#10;Description automatically generated">
            <a:extLst>
              <a:ext uri="{FF2B5EF4-FFF2-40B4-BE49-F238E27FC236}">
                <a16:creationId xmlns:a16="http://schemas.microsoft.com/office/drawing/2014/main" id="{87D9CAC0-8F27-44B4-903E-C9B9FE4A946E}"/>
              </a:ext>
            </a:extLst>
          </p:cNvPr>
          <p:cNvPicPr>
            <a:picLocks noChangeAspect="1"/>
          </p:cNvPicPr>
          <p:nvPr/>
        </p:nvPicPr>
        <p:blipFill>
          <a:blip r:embed="rId3">
            <a:alphaModFix amt="50000"/>
          </a:blip>
          <a:stretch>
            <a:fillRect/>
          </a:stretch>
        </p:blipFill>
        <p:spPr>
          <a:xfrm>
            <a:off x="6384022" y="647413"/>
            <a:ext cx="795093" cy="883270"/>
          </a:xfrm>
          <a:prstGeom prst="rect">
            <a:avLst/>
          </a:prstGeom>
        </p:spPr>
      </p:pic>
      <p:sp>
        <p:nvSpPr>
          <p:cNvPr id="7" name="TextBox 6">
            <a:extLst>
              <a:ext uri="{FF2B5EF4-FFF2-40B4-BE49-F238E27FC236}">
                <a16:creationId xmlns:a16="http://schemas.microsoft.com/office/drawing/2014/main" id="{193071B8-9960-40E1-A308-841E9A3A9594}"/>
              </a:ext>
            </a:extLst>
          </p:cNvPr>
          <p:cNvSpPr txBox="1"/>
          <p:nvPr/>
        </p:nvSpPr>
        <p:spPr>
          <a:xfrm>
            <a:off x="198758" y="1165939"/>
            <a:ext cx="609460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135"/>
                </a:solidFill>
                <a:effectLst/>
                <a:uLnTx/>
                <a:uFillTx/>
                <a:latin typeface="KG Red Hands" panose="02000505000000020004" pitchFamily="2" charset="0"/>
                <a:ea typeface="+mn-ea"/>
                <a:cs typeface="+mn-cs"/>
              </a:rPr>
              <a:t>2021 – 2022 Open House</a:t>
            </a:r>
            <a:endParaRPr kumimoji="0" lang="en-US" sz="1800" b="0" i="0" u="none" strike="noStrike" kern="1200" cap="none" spc="0" normalizeH="0" baseline="0" noProof="0" dirty="0">
              <a:ln>
                <a:noFill/>
              </a:ln>
              <a:solidFill>
                <a:srgbClr val="1A1135"/>
              </a:solidFill>
              <a:effectLst/>
              <a:uLnTx/>
              <a:uFillTx/>
              <a:latin typeface="Arial"/>
              <a:ea typeface="+mn-ea"/>
              <a:cs typeface="+mn-cs"/>
            </a:endParaRPr>
          </a:p>
        </p:txBody>
      </p:sp>
      <p:sp>
        <p:nvSpPr>
          <p:cNvPr id="11" name="TextBox 10">
            <a:extLst>
              <a:ext uri="{FF2B5EF4-FFF2-40B4-BE49-F238E27FC236}">
                <a16:creationId xmlns:a16="http://schemas.microsoft.com/office/drawing/2014/main" id="{2DAE2E60-29C2-4BC8-A7F6-F14F17E5C43C}"/>
              </a:ext>
            </a:extLst>
          </p:cNvPr>
          <p:cNvSpPr txBox="1"/>
          <p:nvPr/>
        </p:nvSpPr>
        <p:spPr>
          <a:xfrm>
            <a:off x="3003368" y="4462356"/>
            <a:ext cx="609460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ea typeface="+mn-ea"/>
                <a:cs typeface="+mn-cs"/>
              </a:rPr>
              <a:t>Mrs. Logsdon</a:t>
            </a:r>
            <a:endPar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Arial"/>
              <a:ea typeface="+mn-ea"/>
              <a:cs typeface="+mn-cs"/>
            </a:endParaRPr>
          </a:p>
        </p:txBody>
      </p:sp>
      <p:sp>
        <p:nvSpPr>
          <p:cNvPr id="12" name="Google Shape;139;p21">
            <a:extLst>
              <a:ext uri="{FF2B5EF4-FFF2-40B4-BE49-F238E27FC236}">
                <a16:creationId xmlns:a16="http://schemas.microsoft.com/office/drawing/2014/main" id="{778BD3AC-8682-4C3E-AE55-92EAC9CFD2DC}"/>
              </a:ext>
            </a:extLst>
          </p:cNvPr>
          <p:cNvSpPr txBox="1">
            <a:spLocks/>
          </p:cNvSpPr>
          <p:nvPr/>
        </p:nvSpPr>
        <p:spPr>
          <a:xfrm>
            <a:off x="3003368" y="2873144"/>
            <a:ext cx="6185264" cy="111404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r>
              <a:rPr kumimoji="0" lang="en-US" sz="6000" b="0" i="0" u="none" strike="noStrike" kern="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sym typeface="Caveat Brush"/>
              </a:rPr>
              <a:t>American Sign Language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3594352572"/>
              </p:ext>
            </p:extLst>
          </p:nvPr>
        </p:nvGraphicFramePr>
        <p:xfrm>
          <a:off x="7764739" y="1514433"/>
          <a:ext cx="5934483" cy="472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Mrs. Logsdon</a:t>
            </a:r>
            <a:endParaRPr sz="3200" dirty="0">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4"/>
            <a:ext cx="6725541" cy="3939611"/>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effectLst>
                  <a:outerShdw blurRad="38100" dist="38100" dir="2700000" algn="tl">
                    <a:srgbClr val="000000">
                      <a:alpha val="43137"/>
                    </a:srgbClr>
                  </a:outerShdw>
                </a:effectLst>
              </a:rPr>
              <a:t>Ms. Lo was born and raised in Pennsylvania.  She graduated from USF with a Bachelor’s in Communication Sciences with a focus on Interpreting for the Deaf and Hard of Hearing. She worked as an interpreter for several years before taking time off to start her family.  Most recently, she graduated with her Masters in Education.  </a:t>
            </a:r>
          </a:p>
          <a:p>
            <a:pPr algn="ctr"/>
            <a:r>
              <a:rPr lang="en-US" sz="1700" b="1" dirty="0">
                <a:solidFill>
                  <a:schemeClr val="tx1"/>
                </a:solidFill>
                <a:effectLst>
                  <a:outerShdw blurRad="38100" dist="38100" dir="2700000" algn="tl">
                    <a:srgbClr val="000000">
                      <a:alpha val="43137"/>
                    </a:srgbClr>
                  </a:outerShdw>
                </a:effectLst>
              </a:rPr>
              <a:t>Ms. </a:t>
            </a:r>
            <a:r>
              <a:rPr lang="en-US" sz="1700" b="1" dirty="0" err="1">
                <a:solidFill>
                  <a:schemeClr val="tx1"/>
                </a:solidFill>
                <a:effectLst>
                  <a:outerShdw blurRad="38100" dist="38100" dir="2700000" algn="tl">
                    <a:srgbClr val="000000">
                      <a:alpha val="43137"/>
                    </a:srgbClr>
                  </a:outerShdw>
                </a:effectLst>
              </a:rPr>
              <a:t>Lo’s</a:t>
            </a:r>
            <a:r>
              <a:rPr lang="en-US" sz="1700" b="1" dirty="0">
                <a:solidFill>
                  <a:schemeClr val="tx1"/>
                </a:solidFill>
                <a:effectLst>
                  <a:outerShdw blurRad="38100" dist="38100" dir="2700000" algn="tl">
                    <a:srgbClr val="000000">
                      <a:alpha val="43137"/>
                    </a:srgbClr>
                  </a:outerShdw>
                </a:effectLst>
              </a:rPr>
              <a:t> husband, is in the Coast Guard which means her family has moved around quite a bit.  Most recently they moved from Baltimore, MD where she started her teaching career.  The Jacksonville area is the last stop for now and Ms. Lo is excited for her second year in St. John’s County to be at </a:t>
            </a:r>
            <a:r>
              <a:rPr lang="en-US" sz="1700" b="1" dirty="0" err="1">
                <a:solidFill>
                  <a:schemeClr val="tx1"/>
                </a:solidFill>
                <a:effectLst>
                  <a:outerShdw blurRad="38100" dist="38100" dir="2700000" algn="tl">
                    <a:srgbClr val="000000">
                      <a:alpha val="43137"/>
                    </a:srgbClr>
                  </a:outerShdw>
                </a:effectLst>
              </a:rPr>
              <a:t>Tocoi</a:t>
            </a:r>
            <a:r>
              <a:rPr lang="en-US" sz="1700" b="1" dirty="0">
                <a:solidFill>
                  <a:schemeClr val="tx1"/>
                </a:solidFill>
                <a:effectLst>
                  <a:outerShdw blurRad="38100" dist="38100" dir="2700000" algn="tl">
                    <a:srgbClr val="000000">
                      <a:alpha val="43137"/>
                    </a:srgbClr>
                  </a:outerShdw>
                </a:effectLst>
              </a:rPr>
              <a:t>.</a:t>
            </a:r>
          </a:p>
          <a:p>
            <a:pPr algn="ctr"/>
            <a:r>
              <a:rPr lang="en-US" sz="1700" b="1" dirty="0">
                <a:solidFill>
                  <a:schemeClr val="tx1"/>
                </a:solidFill>
                <a:effectLst>
                  <a:outerShdw blurRad="38100" dist="38100" dir="2700000" algn="tl">
                    <a:srgbClr val="000000">
                      <a:alpha val="43137"/>
                    </a:srgbClr>
                  </a:outerShdw>
                </a:effectLst>
              </a:rPr>
              <a:t>When she’s not at school, Ms. Lo, her husband, Nathan, their 2 kids Amelia and Maxwell along with their hoard of animals enjoy outdoor adventures, reading, and creating art. </a:t>
            </a:r>
          </a:p>
        </p:txBody>
      </p:sp>
    </p:spTree>
    <p:extLst>
      <p:ext uri="{BB962C8B-B14F-4D97-AF65-F5344CB8AC3E}">
        <p14:creationId xmlns:p14="http://schemas.microsoft.com/office/powerpoint/2010/main" val="29451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COMMUNICATION AND PARENT CONFERENCES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1938992"/>
          </a:xfrm>
          <a:prstGeom prst="rect">
            <a:avLst/>
          </a:prstGeom>
          <a:solidFill>
            <a:schemeClr val="bg1"/>
          </a:solidFill>
          <a:ln>
            <a:solidFill>
              <a:schemeClr val="bg1"/>
            </a:solidFill>
          </a:ln>
        </p:spPr>
        <p:txBody>
          <a:bodyPr wrap="square" rtlCol="0">
            <a:spAutoFit/>
          </a:bodyPr>
          <a:lstStyle/>
          <a:p>
            <a:pPr algn="ctr"/>
            <a:endParaRPr lang="en-US" sz="2400" dirty="0">
              <a:latin typeface="HelloRecess" panose="02000603000000000000" pitchFamily="2" charset="0"/>
              <a:ea typeface="HelloRecess" panose="02000603000000000000" pitchFamily="2" charset="0"/>
            </a:endParaRPr>
          </a:p>
          <a:p>
            <a:pPr marL="285750" indent="-28575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Chelsea.Logsdon@stjohns.k12.fl.us</a:t>
            </a:r>
            <a:br>
              <a:rPr lang="en-US" sz="2400" dirty="0">
                <a:latin typeface="HelloRecess" panose="02000603000000000000" pitchFamily="2" charset="0"/>
                <a:ea typeface="HelloRecess" panose="02000603000000000000" pitchFamily="2" charset="0"/>
              </a:rPr>
            </a:br>
            <a:endParaRPr lang="en-US" sz="2400" dirty="0">
              <a:latin typeface="HelloRecess" panose="02000603000000000000" pitchFamily="2" charset="0"/>
              <a:ea typeface="HelloRecess" panose="02000603000000000000" pitchFamily="2" charset="0"/>
            </a:endParaRPr>
          </a:p>
          <a:p>
            <a:pPr marL="285750" indent="-28575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8:45 am-9:10 am &amp; 3:55pm-4:30pm</a:t>
            </a:r>
            <a:br>
              <a:rPr lang="en-US" sz="2400" dirty="0">
                <a:latin typeface="HelloRecess" panose="02000603000000000000" pitchFamily="2" charset="0"/>
                <a:ea typeface="HelloRecess" panose="02000603000000000000" pitchFamily="2" charset="0"/>
              </a:rPr>
            </a:br>
            <a:endParaRPr lang="en-US" sz="2400" dirty="0">
              <a:highlight>
                <a:srgbClr val="FFFF00"/>
              </a:highlight>
              <a:latin typeface="HelloRecess" panose="02000603000000000000" pitchFamily="2" charset="0"/>
              <a:ea typeface="HelloRecess" panose="02000603000000000000" pitchFamily="2" charset="0"/>
            </a:endParaRPr>
          </a:p>
        </p:txBody>
      </p:sp>
      <p:sp>
        <p:nvSpPr>
          <p:cNvPr id="9" name="TextBox 8">
            <a:extLst>
              <a:ext uri="{FF2B5EF4-FFF2-40B4-BE49-F238E27FC236}">
                <a16:creationId xmlns:a16="http://schemas.microsoft.com/office/drawing/2014/main" id="{225F924A-0D0D-4E59-AECA-0860BF5FA516}"/>
              </a:ext>
            </a:extLst>
          </p:cNvPr>
          <p:cNvSpPr txBox="1"/>
          <p:nvPr/>
        </p:nvSpPr>
        <p:spPr>
          <a:xfrm>
            <a:off x="848686" y="5762868"/>
            <a:ext cx="10494628" cy="523220"/>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IT IS IMPORTANT TO NOTE THAT ST. JOHN’S COUNTY SCHOOL DISTRICT TEACHERS HAVE UP TO 48 SCHOOL HOURS TO RESPOND TO A REQUEST FOR CONTACT. PLEASE DO NOT SUBMIT TIME SENSITIVE CONCERNS VIA EMAIL. </a:t>
            </a:r>
          </a:p>
        </p:txBody>
      </p:sp>
    </p:spTree>
    <p:extLst>
      <p:ext uri="{BB962C8B-B14F-4D97-AF65-F5344CB8AC3E}">
        <p14:creationId xmlns:p14="http://schemas.microsoft.com/office/powerpoint/2010/main" val="197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ASL 1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3036344"/>
          </a:xfrm>
          <a:prstGeom prst="rect">
            <a:avLst/>
          </a:prstGeom>
          <a:solidFill>
            <a:schemeClr val="bg1"/>
          </a:solidFill>
          <a:ln>
            <a:solidFill>
              <a:schemeClr val="bg1"/>
            </a:solidFill>
          </a:ln>
        </p:spPr>
        <p:txBody>
          <a:bodyPr wrap="square" rtlCol="0">
            <a:spAutoFit/>
          </a:bodyPr>
          <a:lstStyle/>
          <a:p>
            <a:pPr algn="ctr"/>
            <a:r>
              <a:rPr lang="en-US" sz="3200" u="sng" dirty="0">
                <a:latin typeface="HelloRecess" panose="02000603000000000000" pitchFamily="2" charset="0"/>
                <a:ea typeface="HelloRecess" panose="02000603000000000000" pitchFamily="2" charset="0"/>
              </a:rPr>
              <a:t>Major Unit Topics</a:t>
            </a:r>
          </a:p>
          <a:p>
            <a:pPr marL="285750" marR="0" lvl="0" indent="-285750" algn="ctr">
              <a:lnSpc>
                <a:spcPct val="107000"/>
              </a:lnSpc>
              <a:spcBef>
                <a:spcPts val="0"/>
              </a:spcBef>
              <a:spcAft>
                <a:spcPts val="0"/>
              </a:spcAft>
              <a:buFont typeface="Arial" panose="020B0604020202020204" pitchFamily="34" charset="0"/>
              <a:buChar char="•"/>
            </a:pPr>
            <a:r>
              <a:rPr lang="en-US" sz="2400" dirty="0">
                <a:effectLst/>
                <a:latin typeface="Bahnschrift Light SemiCondensed" panose="020B0502040204020203" pitchFamily="34" charset="0"/>
                <a:ea typeface="Calibri" panose="020F0502020204030204" pitchFamily="34" charset="0"/>
                <a:cs typeface="Calibri Light" panose="020F0302020204030204" pitchFamily="34" charset="0"/>
              </a:rPr>
              <a:t>Unit 1: The Basics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a:lnSpc>
                <a:spcPct val="107000"/>
              </a:lnSpc>
              <a:spcBef>
                <a:spcPts val="0"/>
              </a:spcBef>
              <a:spcAft>
                <a:spcPts val="0"/>
              </a:spcAft>
              <a:buFont typeface="Arial" panose="020B0604020202020204" pitchFamily="34" charset="0"/>
              <a:buChar char="•"/>
            </a:pPr>
            <a:r>
              <a:rPr lang="en-US" sz="2400" dirty="0">
                <a:effectLst/>
                <a:latin typeface="Bahnschrift Light SemiCondensed" panose="020B0502040204020203" pitchFamily="34" charset="0"/>
                <a:ea typeface="Calibri" panose="020F0502020204030204" pitchFamily="34" charset="0"/>
                <a:cs typeface="Calibri Light" panose="020F0302020204030204" pitchFamily="34" charset="0"/>
              </a:rPr>
              <a:t>Unit 2: ASL Structure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a:lnSpc>
                <a:spcPct val="107000"/>
              </a:lnSpc>
              <a:spcBef>
                <a:spcPts val="0"/>
              </a:spcBef>
              <a:spcAft>
                <a:spcPts val="0"/>
              </a:spcAft>
              <a:buFont typeface="Arial" panose="020B0604020202020204" pitchFamily="34" charset="0"/>
              <a:buChar char="•"/>
            </a:pPr>
            <a:r>
              <a:rPr lang="en-US" sz="2400" dirty="0">
                <a:effectLst/>
                <a:latin typeface="Bahnschrift Light SemiCondensed" panose="020B0502040204020203" pitchFamily="34" charset="0"/>
                <a:ea typeface="Calibri" panose="020F0502020204030204" pitchFamily="34" charset="0"/>
                <a:cs typeface="Calibri Light" panose="020F0302020204030204" pitchFamily="34" charset="0"/>
              </a:rPr>
              <a:t>Unit 3: Getting to Know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a:lnSpc>
                <a:spcPct val="107000"/>
              </a:lnSpc>
              <a:spcBef>
                <a:spcPts val="0"/>
              </a:spcBef>
              <a:spcAft>
                <a:spcPts val="0"/>
              </a:spcAft>
              <a:buFont typeface="Arial" panose="020B0604020202020204" pitchFamily="34" charset="0"/>
              <a:buChar char="•"/>
            </a:pPr>
            <a:r>
              <a:rPr lang="en-US" sz="2400" dirty="0">
                <a:effectLst/>
                <a:latin typeface="Bahnschrift Light SemiCondensed" panose="020B0502040204020203" pitchFamily="34" charset="0"/>
                <a:ea typeface="Calibri" panose="020F0502020204030204" pitchFamily="34" charset="0"/>
                <a:cs typeface="Calibri Light" panose="020F0302020204030204" pitchFamily="34" charset="0"/>
              </a:rPr>
              <a:t>Unit 4:  Family &amp; Friends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a:lnSpc>
                <a:spcPct val="107000"/>
              </a:lnSpc>
              <a:spcBef>
                <a:spcPts val="0"/>
              </a:spcBef>
              <a:spcAft>
                <a:spcPts val="800"/>
              </a:spcAft>
              <a:buFont typeface="Arial" panose="020B0604020202020204" pitchFamily="34" charset="0"/>
              <a:buChar char="•"/>
            </a:pPr>
            <a:r>
              <a:rPr lang="en-US" sz="2400" dirty="0">
                <a:effectLst/>
                <a:latin typeface="Bahnschrift Light SemiCondensed" panose="020B0502040204020203" pitchFamily="34" charset="0"/>
                <a:ea typeface="Calibri" panose="020F0502020204030204" pitchFamily="34" charset="0"/>
                <a:cs typeface="Calibri Light" panose="020F0302020204030204" pitchFamily="34" charset="0"/>
              </a:rPr>
              <a:t>Unit 5: School Days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a:lnSpc>
                <a:spcPct val="107000"/>
              </a:lnSpc>
              <a:spcBef>
                <a:spcPts val="0"/>
              </a:spcBef>
              <a:spcAft>
                <a:spcPts val="800"/>
              </a:spcAft>
              <a:buFont typeface="Arial" panose="020B0604020202020204" pitchFamily="34" charset="0"/>
              <a:buChar char="•"/>
            </a:pPr>
            <a:r>
              <a:rPr lang="en-US" sz="2400" dirty="0">
                <a:effectLst/>
                <a:latin typeface="Bahnschrift Light SemiCondensed" panose="020B0502040204020203" pitchFamily="34" charset="0"/>
                <a:ea typeface="Calibri" panose="020F0502020204030204" pitchFamily="34" charset="0"/>
                <a:cs typeface="Calibri Light" panose="020F0302020204030204" pitchFamily="34" charset="0"/>
              </a:rPr>
              <a:t>Unit 6: Sports &amp; Activities</a:t>
            </a:r>
            <a:endParaRPr lang="en-US" sz="2400"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75733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ASL 2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995692"/>
          </a:xfrm>
          <a:prstGeom prst="rect">
            <a:avLst/>
          </a:prstGeom>
          <a:solidFill>
            <a:schemeClr val="bg1"/>
          </a:solidFill>
          <a:ln>
            <a:solidFill>
              <a:schemeClr val="bg1"/>
            </a:solidFill>
          </a:ln>
        </p:spPr>
        <p:txBody>
          <a:bodyPr wrap="square" rtlCol="0">
            <a:spAutoFit/>
          </a:bodyPr>
          <a:lstStyle/>
          <a:p>
            <a:pPr algn="ctr"/>
            <a:r>
              <a:rPr lang="en-US" sz="2800" b="1" u="sng" dirty="0">
                <a:latin typeface="HelloRecess" panose="02000603000000000000" pitchFamily="2" charset="0"/>
                <a:ea typeface="HelloRecess" panose="02000603000000000000" pitchFamily="2" charset="0"/>
              </a:rPr>
              <a:t>Major Unit Topics</a:t>
            </a:r>
          </a:p>
          <a:p>
            <a:pPr marL="285750" marR="0" lvl="0" indent="-285750" algn="ctr">
              <a:lnSpc>
                <a:spcPct val="150000"/>
              </a:lnSpc>
              <a:spcBef>
                <a:spcPts val="0"/>
              </a:spcBef>
              <a:spcAft>
                <a:spcPts val="0"/>
              </a:spcAft>
              <a:buFont typeface="Arial" panose="020B0604020202020204" pitchFamily="34" charset="0"/>
              <a:buChar char="•"/>
            </a:pPr>
            <a:r>
              <a:rPr lang="en-US" sz="2800" dirty="0">
                <a:effectLst/>
                <a:latin typeface="Bahnschrift Light SemiCondensed" panose="020B0502040204020203" pitchFamily="34" charset="0"/>
                <a:ea typeface="Calibri" panose="020F0502020204030204" pitchFamily="34" charset="0"/>
                <a:cs typeface="Calibri Light" panose="020F0302020204030204" pitchFamily="34" charset="0"/>
              </a:rPr>
              <a:t>Units 7: Daily Routines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a:lnSpc>
                <a:spcPct val="150000"/>
              </a:lnSpc>
              <a:spcBef>
                <a:spcPts val="0"/>
              </a:spcBef>
              <a:spcAft>
                <a:spcPts val="0"/>
              </a:spcAft>
              <a:buFont typeface="Arial" panose="020B0604020202020204" pitchFamily="34" charset="0"/>
              <a:buChar char="•"/>
            </a:pPr>
            <a:r>
              <a:rPr lang="en-US" sz="2800" dirty="0">
                <a:effectLst/>
                <a:latin typeface="Bahnschrift Light SemiCondensed" panose="020B0502040204020203" pitchFamily="34" charset="0"/>
                <a:ea typeface="Calibri" panose="020F0502020204030204" pitchFamily="34" charset="0"/>
                <a:cs typeface="Calibri Light" panose="020F0302020204030204" pitchFamily="34" charset="0"/>
              </a:rPr>
              <a:t>Unit 8: Describing People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a:lnSpc>
                <a:spcPct val="150000"/>
              </a:lnSpc>
              <a:spcBef>
                <a:spcPts val="0"/>
              </a:spcBef>
              <a:spcAft>
                <a:spcPts val="800"/>
              </a:spcAft>
              <a:buFont typeface="Arial" panose="020B0604020202020204" pitchFamily="34" charset="0"/>
              <a:buChar char="•"/>
            </a:pPr>
            <a:r>
              <a:rPr lang="en-US" sz="2800" dirty="0">
                <a:effectLst/>
                <a:latin typeface="Bahnschrift Light SemiCondensed" panose="020B0502040204020203" pitchFamily="34" charset="0"/>
                <a:ea typeface="Calibri" panose="020F0502020204030204" pitchFamily="34" charset="0"/>
                <a:cs typeface="Calibri Light" panose="020F0302020204030204" pitchFamily="34" charset="0"/>
              </a:rPr>
              <a:t>Unit 9: Home &amp; Community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en-US" sz="2800" dirty="0">
                <a:effectLst/>
                <a:latin typeface="Bahnschrift Light SemiCondensed" panose="020B0502040204020203" pitchFamily="34" charset="0"/>
                <a:ea typeface="Calibri" panose="020F0502020204030204" pitchFamily="34" charset="0"/>
                <a:cs typeface="Calibri Light" panose="020F0302020204030204" pitchFamily="34" charset="0"/>
              </a:rPr>
              <a:t>Unit 10: Making Plans</a:t>
            </a:r>
            <a:endParaRPr lang="en-US" sz="2800"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22946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ASL 3H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3231654"/>
          </a:xfrm>
          <a:prstGeom prst="rect">
            <a:avLst/>
          </a:prstGeom>
          <a:solidFill>
            <a:schemeClr val="bg1"/>
          </a:solidFill>
          <a:ln>
            <a:solidFill>
              <a:schemeClr val="bg1"/>
            </a:solidFill>
          </a:ln>
        </p:spPr>
        <p:txBody>
          <a:bodyPr wrap="square" rtlCol="0">
            <a:spAutoFit/>
          </a:bodyPr>
          <a:lstStyle/>
          <a:p>
            <a:pPr algn="ctr"/>
            <a:r>
              <a:rPr lang="en-US" sz="3600" u="sng" dirty="0">
                <a:latin typeface="HelloRecess" panose="02000603000000000000" pitchFamily="2" charset="0"/>
                <a:ea typeface="HelloRecess" panose="02000603000000000000" pitchFamily="2" charset="0"/>
              </a:rPr>
              <a:t>Major Topics</a:t>
            </a:r>
          </a:p>
          <a:p>
            <a:pPr marL="342900" indent="-34290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Goals and Future Plans</a:t>
            </a:r>
          </a:p>
          <a:p>
            <a:pPr marL="342900" indent="-34290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Functions of Classifiers</a:t>
            </a:r>
          </a:p>
          <a:p>
            <a:pPr marL="342900" indent="-34290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Temporal Aspect</a:t>
            </a:r>
          </a:p>
          <a:p>
            <a:pPr marL="342900" indent="-34290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Predicate Adjectives</a:t>
            </a:r>
          </a:p>
          <a:p>
            <a:pPr marL="342900" indent="-34290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Conditionals</a:t>
            </a:r>
          </a:p>
          <a:p>
            <a:pPr marL="342900" indent="-342900" algn="ctr">
              <a:buFont typeface="Arial" panose="020B0604020202020204" pitchFamily="34" charset="0"/>
              <a:buChar char="•"/>
            </a:pPr>
            <a:r>
              <a:rPr lang="en-US" sz="2400" dirty="0">
                <a:latin typeface="HelloRecess" panose="02000603000000000000" pitchFamily="2" charset="0"/>
                <a:ea typeface="HelloRecess" panose="02000603000000000000" pitchFamily="2" charset="0"/>
              </a:rPr>
              <a:t>Fables and Movement Sequences</a:t>
            </a:r>
          </a:p>
          <a:p>
            <a:pPr marL="342900" indent="-342900" algn="ctr">
              <a:buFont typeface="Arial" panose="020B0604020202020204" pitchFamily="34" charset="0"/>
              <a:buChar char="•"/>
            </a:pPr>
            <a:r>
              <a:rPr lang="en-US" sz="2400" dirty="0" err="1">
                <a:latin typeface="HelloRecess" panose="02000603000000000000" pitchFamily="2" charset="0"/>
                <a:ea typeface="HelloRecess" panose="02000603000000000000" pitchFamily="2" charset="0"/>
              </a:rPr>
              <a:t>De’VIA</a:t>
            </a:r>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75881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HOMEWORK</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2862322"/>
          </a:xfrm>
          <a:prstGeom prst="rect">
            <a:avLst/>
          </a:prstGeom>
          <a:solidFill>
            <a:schemeClr val="bg1"/>
          </a:solidFill>
          <a:ln>
            <a:solidFill>
              <a:schemeClr val="bg1"/>
            </a:solidFill>
          </a:ln>
        </p:spPr>
        <p:txBody>
          <a:bodyPr wrap="square" rtlCol="0">
            <a:spAutoFit/>
          </a:bodyPr>
          <a:lstStyle/>
          <a:p>
            <a:pPr marL="285750" indent="-285750" algn="ctr">
              <a:buFont typeface="Arial" panose="020B0604020202020204" pitchFamily="34" charset="0"/>
              <a:buChar char="•"/>
            </a:pPr>
            <a:r>
              <a:rPr lang="en-US" dirty="0">
                <a:latin typeface="HelloRecess" panose="02000603000000000000" pitchFamily="2" charset="0"/>
                <a:ea typeface="HelloRecess" panose="02000603000000000000" pitchFamily="2" charset="0"/>
              </a:rPr>
              <a:t>Every night you should be practicing what we learned that day and everything we have learned up to that point. If you do not use the skills you learn, you will lose them.  Practice, Practice, Practice!  </a:t>
            </a:r>
          </a:p>
          <a:p>
            <a:pPr marL="285750" indent="-285750">
              <a:buFont typeface="Arial" panose="020B0604020202020204" pitchFamily="34" charset="0"/>
              <a:buChar char="•"/>
            </a:pPr>
            <a:endParaRPr lang="en-US" dirty="0">
              <a:latin typeface="HelloRecess" panose="02000603000000000000" pitchFamily="2" charset="0"/>
              <a:ea typeface="HelloRecess" panose="02000603000000000000" pitchFamily="2" charset="0"/>
            </a:endParaRPr>
          </a:p>
          <a:p>
            <a:pPr marL="285750" indent="-285750" algn="ctr">
              <a:buFont typeface="Arial" panose="020B0604020202020204" pitchFamily="34" charset="0"/>
              <a:buChar char="•"/>
            </a:pPr>
            <a:r>
              <a:rPr lang="en-US" dirty="0">
                <a:latin typeface="HelloRecess" panose="02000603000000000000" pitchFamily="2" charset="0"/>
                <a:ea typeface="HelloRecess" panose="02000603000000000000" pitchFamily="2" charset="0"/>
              </a:rPr>
              <a:t>Occasionally there will be homework assignments given. They will be posted on the board and discussed in class; it will also be on Schoology.</a:t>
            </a:r>
          </a:p>
          <a:p>
            <a:pPr marL="285750" indent="-285750">
              <a:buFont typeface="Arial" panose="020B0604020202020204" pitchFamily="34" charset="0"/>
              <a:buChar char="•"/>
            </a:pPr>
            <a:endParaRPr lang="en-US" dirty="0">
              <a:latin typeface="HelloRecess" panose="02000603000000000000" pitchFamily="2" charset="0"/>
              <a:ea typeface="HelloRecess" panose="02000603000000000000" pitchFamily="2" charset="0"/>
            </a:endParaRPr>
          </a:p>
          <a:p>
            <a:pPr marL="285750" indent="-285750" algn="ctr">
              <a:buFont typeface="Arial" panose="020B0604020202020204" pitchFamily="34" charset="0"/>
              <a:buChar char="•"/>
            </a:pPr>
            <a:r>
              <a:rPr lang="en-US" dirty="0">
                <a:latin typeface="HelloRecess" panose="02000603000000000000" pitchFamily="2" charset="0"/>
                <a:ea typeface="HelloRecess" panose="02000603000000000000" pitchFamily="2" charset="0"/>
              </a:rPr>
              <a:t>Homework is graded as a Formative Assessment and is meant to track student progress, as well as help the teacher design the best lessons plans to address class/student needs.</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166528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GRADING</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1803796"/>
            <a:ext cx="10494628" cy="4018023"/>
          </a:xfrm>
          <a:prstGeom prst="rect">
            <a:avLst/>
          </a:prstGeom>
          <a:solidFill>
            <a:schemeClr val="bg1"/>
          </a:solidFill>
          <a:ln>
            <a:solidFill>
              <a:schemeClr val="bg1"/>
            </a:solidFill>
          </a:ln>
        </p:spPr>
        <p:txBody>
          <a:bodyPr wrap="square" rtlCol="0">
            <a:spAutoFit/>
          </a:bodyPr>
          <a:lstStyle/>
          <a:p>
            <a:pPr marL="0" marR="0">
              <a:lnSpc>
                <a:spcPct val="115000"/>
              </a:lnSpc>
              <a:spcBef>
                <a:spcPts val="0"/>
              </a:spcBef>
              <a:spcAft>
                <a:spcPts val="800"/>
              </a:spcAft>
            </a:pPr>
            <a:r>
              <a:rPr lang="en-US" sz="1800" u="sng" dirty="0">
                <a:effectLst/>
                <a:latin typeface="Bahnschrift SemiBold" panose="020B0502040204020203" pitchFamily="34" charset="0"/>
                <a:ea typeface="Calibri" panose="020F0502020204030204" pitchFamily="34" charset="0"/>
                <a:cs typeface="Times New Roman" panose="02020603050405020304" pitchFamily="18" charset="0"/>
              </a:rPr>
              <a:t>Summative: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Bahnschrift Light SemiCondensed" panose="020B0502040204020203" pitchFamily="34" charset="0"/>
                <a:ea typeface="Calibri" panose="020F0502020204030204" pitchFamily="34" charset="0"/>
                <a:cs typeface="Times New Roman" panose="02020603050405020304" pitchFamily="18" charset="0"/>
              </a:rPr>
              <a:t>Tests are worth </a:t>
            </a:r>
            <a:r>
              <a:rPr lang="en-US" sz="1800" b="1" dirty="0">
                <a:effectLst/>
                <a:latin typeface="Bahnschrift Light SemiCondensed" panose="020B0502040204020203" pitchFamily="34" charset="0"/>
                <a:ea typeface="Calibri" panose="020F0502020204030204" pitchFamily="34" charset="0"/>
                <a:cs typeface="Times New Roman" panose="02020603050405020304" pitchFamily="18" charset="0"/>
              </a:rPr>
              <a:t>70%</a:t>
            </a:r>
            <a:r>
              <a:rPr lang="en-US" sz="1800" dirty="0">
                <a:effectLst/>
                <a:latin typeface="Bahnschrift Light SemiCondensed" panose="020B0502040204020203" pitchFamily="34" charset="0"/>
                <a:ea typeface="Calibri" panose="020F0502020204030204" pitchFamily="34" charset="0"/>
                <a:cs typeface="Times New Roman" panose="02020603050405020304" pitchFamily="18" charset="0"/>
              </a:rPr>
              <a:t> of the overall grade.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pPr>
            <a:r>
              <a:rPr lang="en-US" sz="1800" i="1" u="sng" dirty="0">
                <a:effectLst/>
                <a:latin typeface="Bahnschrift Light SemiCondensed" panose="020B0502040204020203" pitchFamily="34" charset="0"/>
                <a:ea typeface="Calibri" panose="020F0502020204030204" pitchFamily="34" charset="0"/>
                <a:cs typeface="Times New Roman" panose="02020603050405020304" pitchFamily="18" charset="0"/>
              </a:rPr>
              <a:t>Each Quarter will have a minimum of 3 Summative Assessments in addition to a District Mandated Midterm and Final Assessment.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u="sng" dirty="0">
                <a:effectLst/>
                <a:latin typeface="Bahnschrift SemiBold" panose="020B0502040204020203" pitchFamily="34" charset="0"/>
                <a:ea typeface="Calibri" panose="020F0502020204030204" pitchFamily="34" charset="0"/>
                <a:cs typeface="Times New Roman" panose="02020603050405020304" pitchFamily="18" charset="0"/>
              </a:rPr>
              <a:t>Formative: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Bahnschrift Light SemiCondensed" panose="020B0502040204020203" pitchFamily="34" charset="0"/>
                <a:ea typeface="Calibri" panose="020F0502020204030204" pitchFamily="34" charset="0"/>
                <a:cs typeface="Times New Roman" panose="02020603050405020304" pitchFamily="18" charset="0"/>
              </a:rPr>
              <a:t>In-class and homework activities will provide feedback for you to assess your understanding of the standards leading up to the summative. They will make up 30</a:t>
            </a:r>
            <a:r>
              <a:rPr lang="en-US" sz="1800" b="1" dirty="0">
                <a:effectLst/>
                <a:latin typeface="Bahnschrift Light SemiCondensed" panose="020B0502040204020203" pitchFamily="34" charset="0"/>
                <a:ea typeface="Calibri" panose="020F0502020204030204" pitchFamily="34" charset="0"/>
                <a:cs typeface="Times New Roman" panose="02020603050405020304" pitchFamily="18" charset="0"/>
              </a:rPr>
              <a:t>%</a:t>
            </a:r>
            <a:r>
              <a:rPr lang="en-US" sz="1800" dirty="0">
                <a:effectLst/>
                <a:latin typeface="Bahnschrift Light SemiCondensed" panose="020B0502040204020203" pitchFamily="34" charset="0"/>
                <a:ea typeface="Calibri" panose="020F0502020204030204" pitchFamily="34" charset="0"/>
                <a:cs typeface="Times New Roman" panose="02020603050405020304" pitchFamily="18" charset="0"/>
              </a:rPr>
              <a:t> of the overall grade.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800"/>
              </a:spcAft>
            </a:pPr>
            <a:r>
              <a:rPr lang="en-US" sz="1800" i="1" u="sng" dirty="0">
                <a:effectLst/>
                <a:latin typeface="Bahnschrift Light SemiCondensed" panose="020B0502040204020203" pitchFamily="34" charset="0"/>
                <a:ea typeface="Calibri" panose="020F0502020204030204" pitchFamily="34" charset="0"/>
                <a:cs typeface="Times New Roman" panose="02020603050405020304" pitchFamily="18" charset="0"/>
              </a:rPr>
              <a:t>If you miss a quiz or test,</a:t>
            </a:r>
            <a:r>
              <a:rPr lang="en-US" sz="1800" u="sng" dirty="0">
                <a:effectLst/>
                <a:latin typeface="Bahnschrift Light SemiCondensed" panose="020B0502040204020203" pitchFamily="34" charset="0"/>
                <a:ea typeface="Calibri" panose="020F0502020204030204" pitchFamily="34" charset="0"/>
                <a:cs typeface="Times New Roman" panose="02020603050405020304" pitchFamily="18" charset="0"/>
              </a:rPr>
              <a:t> </a:t>
            </a:r>
            <a:r>
              <a:rPr lang="en-US" sz="1800" i="1" u="sng" dirty="0">
                <a:effectLst/>
                <a:latin typeface="Bahnschrift Light SemiCondensed" panose="020B0502040204020203" pitchFamily="34" charset="0"/>
                <a:ea typeface="Calibri" panose="020F0502020204030204" pitchFamily="34" charset="0"/>
                <a:cs typeface="Times New Roman" panose="02020603050405020304" pitchFamily="18" charset="0"/>
              </a:rPr>
              <a:t>expect</a:t>
            </a:r>
            <a:r>
              <a:rPr lang="en-US" sz="1800" u="sng" dirty="0">
                <a:effectLst/>
                <a:latin typeface="Bahnschrift Light SemiCondensed" panose="020B0502040204020203" pitchFamily="34" charset="0"/>
                <a:ea typeface="Calibri" panose="020F0502020204030204" pitchFamily="34" charset="0"/>
                <a:cs typeface="Times New Roman" panose="02020603050405020304" pitchFamily="18" charset="0"/>
              </a:rPr>
              <a:t> </a:t>
            </a:r>
            <a:r>
              <a:rPr lang="en-US" sz="1800" i="1" u="sng" dirty="0">
                <a:effectLst/>
                <a:latin typeface="Bahnschrift Light SemiCondensed" panose="020B0502040204020203" pitchFamily="34" charset="0"/>
                <a:ea typeface="Calibri" panose="020F0502020204030204" pitchFamily="34" charset="0"/>
                <a:cs typeface="Times New Roman" panose="02020603050405020304" pitchFamily="18" charset="0"/>
              </a:rPr>
              <a:t>to take it when you return!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i="1" u="sng" dirty="0">
                <a:effectLst/>
                <a:latin typeface="Bahnschrift Light SemiCondensed" panose="020B0502040204020203" pitchFamily="34" charset="0"/>
                <a:ea typeface="Calibri" panose="020F0502020204030204" pitchFamily="34" charset="0"/>
                <a:cs typeface="Times New Roman" panose="02020603050405020304" pitchFamily="18" charset="0"/>
              </a:rPr>
              <a:t>Students will have 1 week </a:t>
            </a:r>
            <a:r>
              <a:rPr lang="en-US" sz="1800" b="1" i="1" u="sng" dirty="0">
                <a:effectLst/>
                <a:latin typeface="Bahnschrift Light SemiCondensed" panose="020B0502040204020203" pitchFamily="34" charset="0"/>
                <a:ea typeface="Calibri" panose="020F0502020204030204" pitchFamily="34" charset="0"/>
                <a:cs typeface="Times New Roman" panose="02020603050405020304" pitchFamily="18" charset="0"/>
              </a:rPr>
              <a:t>to schedule</a:t>
            </a:r>
            <a:r>
              <a:rPr lang="en-US" sz="1800" i="1" u="sng" dirty="0">
                <a:effectLst/>
                <a:latin typeface="Bahnschrift Light SemiCondensed" panose="020B0502040204020203" pitchFamily="34" charset="0"/>
                <a:ea typeface="Calibri" panose="020F0502020204030204" pitchFamily="34" charset="0"/>
                <a:cs typeface="Times New Roman" panose="02020603050405020304" pitchFamily="18" charset="0"/>
              </a:rPr>
              <a:t> a make up date otherwise they forfeit the opportunity to test for full credit.</a:t>
            </a:r>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314485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THANK YOU! </a:t>
            </a:r>
            <a:endParaRPr sz="3200" dirty="0">
              <a:highlight>
                <a:srgbClr val="FFFF00"/>
              </a:highlight>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5"/>
            <a:ext cx="6725541" cy="2085174"/>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loRecess" panose="02000603000000000000" pitchFamily="2" charset="0"/>
                <a:ea typeface="HelloRecess" panose="02000603000000000000" pitchFamily="2" charset="0"/>
              </a:rPr>
              <a:t>IT IS A PLEASURE TO PARTNER WITH YOU IN THIS YEAR’S EDUCATIONAL JOURNEY. WE APPRECIATE YOUR CONTINUED SUPPORT. </a:t>
            </a:r>
          </a:p>
        </p:txBody>
      </p:sp>
      <p:pic>
        <p:nvPicPr>
          <p:cNvPr id="5" name="Picture 4" descr="Logo&#10;&#10;Description automatically generated">
            <a:extLst>
              <a:ext uri="{FF2B5EF4-FFF2-40B4-BE49-F238E27FC236}">
                <a16:creationId xmlns:a16="http://schemas.microsoft.com/office/drawing/2014/main" id="{63C3F3F9-E1BF-4832-994B-D90D94714074}"/>
              </a:ext>
            </a:extLst>
          </p:cNvPr>
          <p:cNvPicPr>
            <a:picLocks noChangeAspect="1"/>
          </p:cNvPicPr>
          <p:nvPr/>
        </p:nvPicPr>
        <p:blipFill>
          <a:blip r:embed="rId3">
            <a:alphaModFix amt="50000"/>
          </a:blip>
          <a:stretch>
            <a:fillRect/>
          </a:stretch>
        </p:blipFill>
        <p:spPr>
          <a:xfrm>
            <a:off x="4743229" y="4492070"/>
            <a:ext cx="1888307" cy="2097723"/>
          </a:xfrm>
          <a:prstGeom prst="rect">
            <a:avLst/>
          </a:prstGeom>
        </p:spPr>
      </p:pic>
      <p:sp>
        <p:nvSpPr>
          <p:cNvPr id="6" name="Rectangle 5">
            <a:extLst>
              <a:ext uri="{FF2B5EF4-FFF2-40B4-BE49-F238E27FC236}">
                <a16:creationId xmlns:a16="http://schemas.microsoft.com/office/drawing/2014/main" id="{033C7287-1BF2-46F2-AFA4-95CDEF665E10}"/>
              </a:ext>
            </a:extLst>
          </p:cNvPr>
          <p:cNvSpPr/>
          <p:nvPr/>
        </p:nvSpPr>
        <p:spPr>
          <a:xfrm>
            <a:off x="554052" y="5144263"/>
            <a:ext cx="4189177" cy="793336"/>
          </a:xfrm>
          <a:prstGeom prst="rect">
            <a:avLst/>
          </a:prstGeom>
          <a:solidFill>
            <a:srgbClr val="F379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llegiateFLF" panose="02000603060000020004" pitchFamily="2" charset="0"/>
                <a:ea typeface="HelloRecess" panose="02000603000000000000" pitchFamily="2" charset="0"/>
              </a:rPr>
              <a:t>HORNS UP…TOCOI!</a:t>
            </a:r>
          </a:p>
        </p:txBody>
      </p:sp>
    </p:spTree>
    <p:extLst>
      <p:ext uri="{BB962C8B-B14F-4D97-AF65-F5344CB8AC3E}">
        <p14:creationId xmlns:p14="http://schemas.microsoft.com/office/powerpoint/2010/main" val="3223509635"/>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4251</TotalTime>
  <Words>638</Words>
  <Application>Microsoft Office PowerPoint</Application>
  <PresentationFormat>Widescreen</PresentationFormat>
  <Paragraphs>56</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CollegiateFLF</vt:lpstr>
      <vt:lpstr>Bahnschrift SemiBold</vt:lpstr>
      <vt:lpstr>Caveat Brush</vt:lpstr>
      <vt:lpstr>Calibri</vt:lpstr>
      <vt:lpstr>Patrick Hand</vt:lpstr>
      <vt:lpstr>Arial</vt:lpstr>
      <vt:lpstr>Bahnschrift Light SemiCondensed</vt:lpstr>
      <vt:lpstr>HelloRecess</vt:lpstr>
      <vt:lpstr>KG Red Hands</vt:lpstr>
      <vt:lpstr>Century Gothic</vt:lpstr>
      <vt:lpstr>Tybalt template</vt:lpstr>
      <vt:lpstr>TOCOI CREEK HIGH SCHOOL </vt:lpstr>
      <vt:lpstr>Mrs. Logsdon</vt:lpstr>
      <vt:lpstr>COMMUNICATION AND PARENT CONFERENCES</vt:lpstr>
      <vt:lpstr>ASL 1 YEAR AT A GLANCE</vt:lpstr>
      <vt:lpstr>ASL 2 YEAR AT A GLANCE</vt:lpstr>
      <vt:lpstr>ASL 3H YEAR AT A GLANCE</vt:lpstr>
      <vt:lpstr>HOMEWORK</vt:lpstr>
      <vt:lpstr>GRADING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TOCOI CREEK HIGH SCHOOL</dc:title>
  <dc:creator>Amanda A. Lewis</dc:creator>
  <cp:lastModifiedBy>Yvette Martin</cp:lastModifiedBy>
  <cp:revision>6</cp:revision>
  <dcterms:created xsi:type="dcterms:W3CDTF">2021-09-20T16:36:07Z</dcterms:created>
  <dcterms:modified xsi:type="dcterms:W3CDTF">2021-09-29T12:09:41Z</dcterms:modified>
</cp:coreProperties>
</file>