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
  </p:notesMasterIdLst>
  <p:handoutMasterIdLst>
    <p:handoutMasterId r:id="rId10"/>
  </p:handoutMasterIdLst>
  <p:sldIdLst>
    <p:sldId id="256" r:id="rId2"/>
    <p:sldId id="266" r:id="rId3"/>
    <p:sldId id="257" r:id="rId4"/>
    <p:sldId id="268" r:id="rId5"/>
    <p:sldId id="277" r:id="rId6"/>
    <p:sldId id="275" r:id="rId7"/>
    <p:sldId id="276" r:id="rId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599" autoAdjust="0"/>
  </p:normalViewPr>
  <p:slideViewPr>
    <p:cSldViewPr>
      <p:cViewPr varScale="1">
        <p:scale>
          <a:sx n="69" d="100"/>
          <a:sy n="69" d="100"/>
        </p:scale>
        <p:origin x="524" y="52"/>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9/23/2021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9/23/2021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2" name="Freeform 11"/>
          <p:cNvSpPr/>
          <p:nvPr/>
        </p:nvSpPr>
        <p:spPr>
          <a:xfrm>
            <a:off x="-15871" y="1"/>
            <a:ext cx="1168076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1132630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730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58" y="293317"/>
            <a:ext cx="1136415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0969" y="662656"/>
            <a:ext cx="9752647" cy="2766528"/>
          </a:xfrm>
        </p:spPr>
        <p:txBody>
          <a:bodyPr anchor="b">
            <a:normAutofit/>
          </a:bodyPr>
          <a:lstStyle>
            <a:lvl1pPr algn="r">
              <a:defRPr sz="7998"/>
            </a:lvl1pPr>
          </a:lstStyle>
          <a:p>
            <a:r>
              <a:rPr lang="en-US"/>
              <a:t>Click to edit Master title style</a:t>
            </a:r>
            <a:endParaRPr lang="en-US" dirty="0"/>
          </a:p>
        </p:txBody>
      </p:sp>
      <p:sp>
        <p:nvSpPr>
          <p:cNvPr id="3" name="Subtitle 2"/>
          <p:cNvSpPr>
            <a:spLocks noGrp="1"/>
          </p:cNvSpPr>
          <p:nvPr>
            <p:ph type="subTitle" idx="1"/>
          </p:nvPr>
        </p:nvSpPr>
        <p:spPr>
          <a:xfrm rot="21420000">
            <a:off x="982806" y="3505210"/>
            <a:ext cx="9752647" cy="550333"/>
          </a:xfrm>
        </p:spPr>
        <p:txBody>
          <a:bodyPr anchor="t">
            <a:noAutofit/>
          </a:bodyPr>
          <a:lstStyle>
            <a:lvl1pPr marL="0" indent="0" algn="r">
              <a:buNone/>
              <a:defRPr sz="27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7253" y="4578463"/>
            <a:ext cx="6142053" cy="1163112"/>
          </a:xfrm>
        </p:spPr>
        <p:txBody>
          <a:bodyPr/>
          <a:lstStyle>
            <a:lvl1pPr algn="ctr">
              <a:defRPr sz="5398">
                <a:solidFill>
                  <a:schemeClr val="accent1">
                    <a:lumMod val="50000"/>
                  </a:schemeClr>
                </a:solidFill>
              </a:defRPr>
            </a:lvl1pPr>
          </a:lstStyle>
          <a:p>
            <a:fld id="{F7AFFB9B-9FB8-469E-96F9-4D32314110B6}" type="datetimeFigureOut">
              <a:rPr lang="en-US" dirty="0"/>
              <a:t>9/23/2021</a:t>
            </a:fld>
            <a:endParaRPr lang="en-US" dirty="0"/>
          </a:p>
        </p:txBody>
      </p:sp>
      <p:sp>
        <p:nvSpPr>
          <p:cNvPr id="5" name="Footer Placeholder 4"/>
          <p:cNvSpPr>
            <a:spLocks noGrp="1"/>
          </p:cNvSpPr>
          <p:nvPr>
            <p:ph type="ftr" sz="quarter" idx="11"/>
          </p:nvPr>
        </p:nvSpPr>
        <p:spPr>
          <a:xfrm rot="21420000">
            <a:off x="-5558" y="4883024"/>
            <a:ext cx="4046185" cy="1195538"/>
          </a:xfrm>
        </p:spPr>
        <p:txBody>
          <a:bodyPr vert="horz" lIns="91440" tIns="45720" rIns="91440" bIns="45720" rtlCol="0" anchor="ctr"/>
          <a:lstStyle>
            <a:lvl1pPr algn="r">
              <a:defRPr lang="en-US" sz="5398" dirty="0"/>
            </a:lvl1pPr>
          </a:lstStyle>
          <a:p>
            <a:endParaRPr lang="en-US" dirty="0"/>
          </a:p>
        </p:txBody>
      </p:sp>
      <p:sp>
        <p:nvSpPr>
          <p:cNvPr id="6" name="Slide Number Placeholder 5"/>
          <p:cNvSpPr>
            <a:spLocks noGrp="1"/>
          </p:cNvSpPr>
          <p:nvPr>
            <p:ph type="sldNum" sz="quarter" idx="12"/>
          </p:nvPr>
        </p:nvSpPr>
        <p:spPr>
          <a:xfrm rot="21420000">
            <a:off x="9849192" y="3832648"/>
            <a:ext cx="906950" cy="498470"/>
          </a:xfrm>
        </p:spPr>
        <p:txBody>
          <a:bodyPr/>
          <a:lstStyle>
            <a:lvl1pPr>
              <a:defRPr sz="2399">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0286" y="5111356"/>
            <a:ext cx="515252"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3873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4106333"/>
            <a:ext cx="10392001" cy="58884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623" y="685800"/>
            <a:ext cx="10389807" cy="319490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01" y="4702923"/>
            <a:ext cx="10392021" cy="682472"/>
          </a:xfrm>
        </p:spPr>
        <p:txBody>
          <a:bodyPr anchor="t"/>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825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4194" cy="3194903"/>
          </a:xfrm>
        </p:spPr>
        <p:txBody>
          <a:bodyPr anchor="ctr">
            <a:normAutofit/>
          </a:bodyPr>
          <a:lstStyle>
            <a:lvl1pPr algn="ctr">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01" y="4106333"/>
            <a:ext cx="10392022" cy="1273606"/>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01524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440" y="685800"/>
            <a:ext cx="9522540" cy="2916704"/>
          </a:xfrm>
        </p:spPr>
        <p:txBody>
          <a:bodyPr anchor="ctr">
            <a:normAutofit/>
          </a:bodyPr>
          <a:lstStyle>
            <a:lvl1pPr algn="ctr">
              <a:defRPr sz="4799"/>
            </a:lvl1pPr>
          </a:lstStyle>
          <a:p>
            <a:r>
              <a:rPr lang="en-US"/>
              <a:t>Click to edit Master title style</a:t>
            </a:r>
            <a:endParaRPr lang="en-US" dirty="0"/>
          </a:p>
        </p:txBody>
      </p:sp>
      <p:sp>
        <p:nvSpPr>
          <p:cNvPr id="12" name="Text Placeholder 3"/>
          <p:cNvSpPr>
            <a:spLocks noGrp="1"/>
          </p:cNvSpPr>
          <p:nvPr>
            <p:ph type="body" sz="half" idx="13"/>
          </p:nvPr>
        </p:nvSpPr>
        <p:spPr>
          <a:xfrm>
            <a:off x="1549860" y="3610032"/>
            <a:ext cx="8665699" cy="377768"/>
          </a:xfrm>
        </p:spPr>
        <p:txBody>
          <a:bodyPr anchor="t">
            <a:normAutofit/>
          </a:bodyPr>
          <a:lstStyle>
            <a:lvl1pPr marL="0" indent="0" algn="r">
              <a:buNone/>
              <a:defRPr sz="1400">
                <a:solidFill>
                  <a:schemeClr val="tx1">
                    <a:lumMod val="50000"/>
                    <a:lumOff val="5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623" y="4106334"/>
            <a:ext cx="10394174" cy="1268252"/>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
        <p:nvSpPr>
          <p:cNvPr id="13" name="TextBox 12"/>
          <p:cNvSpPr txBox="1"/>
          <p:nvPr/>
        </p:nvSpPr>
        <p:spPr>
          <a:xfrm>
            <a:off x="685623" y="89262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470356" y="292282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4262487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622" y="1723855"/>
            <a:ext cx="10392000" cy="2511835"/>
          </a:xfrm>
        </p:spPr>
        <p:txBody>
          <a:bodyPr anchor="b">
            <a:normAutofit/>
          </a:bodyPr>
          <a:lstStyle>
            <a:lvl1pPr algn="l">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22" y="4247468"/>
            <a:ext cx="10392000" cy="1140644"/>
          </a:xfrm>
        </p:spPr>
        <p:txBody>
          <a:bodyPr anchor="t">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416362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623" y="685801"/>
            <a:ext cx="10391999"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623"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623"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3519"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3518"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68356"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68356"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006874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623" y="685801"/>
            <a:ext cx="10394174"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660"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601" y="2063396"/>
            <a:ext cx="330926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660" y="4389288"/>
            <a:ext cx="3309266" cy="98529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6307"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4896" y="2063396"/>
            <a:ext cx="330926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4896" y="4389286"/>
            <a:ext cx="3309266" cy="985300"/>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6921"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6796" y="2063394"/>
            <a:ext cx="330926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6796" y="4389284"/>
            <a:ext cx="3309266" cy="985302"/>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156825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622" y="2063396"/>
            <a:ext cx="1039200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421434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566" y="685801"/>
            <a:ext cx="226405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622" y="685801"/>
            <a:ext cx="790237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2268208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AFE8FB1-0A7A-443E-AAF7-31D4FA1AA312}" type="datetimeFigureOut">
              <a:rPr lang="en-US"/>
              <a:t>9/23/2021</a:t>
            </a:fld>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dirty="0"/>
          </a:p>
        </p:txBody>
      </p:sp>
    </p:spTree>
    <p:extLst>
      <p:ext uri="{BB962C8B-B14F-4D97-AF65-F5344CB8AC3E}">
        <p14:creationId xmlns:p14="http://schemas.microsoft.com/office/powerpoint/2010/main" val="336896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274638"/>
            <a:ext cx="9143998" cy="1020762"/>
          </a:xfrm>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AFE8FB1-0A7A-443E-AAF7-31D4FA1AA312}" type="datetimeFigureOut">
              <a:rPr lang="en-US"/>
              <a:t>9/23/2021</a:t>
            </a:fld>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59194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2" y="2063396"/>
            <a:ext cx="1039200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782063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2000" cy="3193487"/>
          </a:xfrm>
        </p:spPr>
        <p:txBody>
          <a:bodyPr anchor="b">
            <a:normAutofit/>
          </a:bodyPr>
          <a:lstStyle>
            <a:lvl1pPr algn="l">
              <a:defRPr sz="5398"/>
            </a:lvl1pPr>
          </a:lstStyle>
          <a:p>
            <a:r>
              <a:rPr lang="en-US"/>
              <a:t>Click to edit Master title style</a:t>
            </a:r>
            <a:endParaRPr lang="en-US" dirty="0"/>
          </a:p>
        </p:txBody>
      </p:sp>
      <p:sp>
        <p:nvSpPr>
          <p:cNvPr id="3" name="Text Placeholder 2"/>
          <p:cNvSpPr>
            <a:spLocks noGrp="1"/>
          </p:cNvSpPr>
          <p:nvPr>
            <p:ph type="body" idx="1"/>
          </p:nvPr>
        </p:nvSpPr>
        <p:spPr>
          <a:xfrm>
            <a:off x="685623" y="3742267"/>
            <a:ext cx="10392000" cy="1639614"/>
          </a:xfrm>
        </p:spPr>
        <p:txBody>
          <a:bodyPr anchor="t">
            <a:normAutofit/>
          </a:bodyPr>
          <a:lstStyle>
            <a:lvl1pPr marL="0" indent="0" algn="l">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9/23/2021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4313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42910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200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117" y="2063396"/>
            <a:ext cx="4854893"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623" y="2861733"/>
            <a:ext cx="5087387"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572" y="2063396"/>
            <a:ext cx="4863224"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2408" y="2861733"/>
            <a:ext cx="5087388"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27681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9/23/2021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10271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9/23/2021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63864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463" y="685800"/>
            <a:ext cx="4125785" cy="2023252"/>
          </a:xfrm>
        </p:spPr>
        <p:txBody>
          <a:bodyPr anchor="b">
            <a:normAutofit/>
          </a:bodyPr>
          <a:lstStyle>
            <a:lvl1pPr algn="ctr">
              <a:defRPr sz="3599"/>
            </a:lvl1pPr>
          </a:lstStyle>
          <a:p>
            <a:r>
              <a:rPr lang="en-US"/>
              <a:t>Click to edit Master title style</a:t>
            </a:r>
            <a:endParaRPr lang="en-US" dirty="0"/>
          </a:p>
        </p:txBody>
      </p:sp>
      <p:sp>
        <p:nvSpPr>
          <p:cNvPr id="10" name="Content Placeholder 2"/>
          <p:cNvSpPr>
            <a:spLocks noGrp="1"/>
          </p:cNvSpPr>
          <p:nvPr>
            <p:ph sz="quarter" idx="13"/>
          </p:nvPr>
        </p:nvSpPr>
        <p:spPr>
          <a:xfrm>
            <a:off x="5044818" y="685801"/>
            <a:ext cx="6032804"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462" y="2709053"/>
            <a:ext cx="4125786" cy="2665533"/>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9/23/2021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96706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685800"/>
            <a:ext cx="6343650" cy="2023252"/>
          </a:xfrm>
        </p:spPr>
        <p:txBody>
          <a:bodyPr anchor="b">
            <a:normAutofit/>
          </a:bodyPr>
          <a:lstStyle>
            <a:lvl1pPr algn="ctr">
              <a:defRPr sz="35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0413" y="1"/>
            <a:ext cx="3597209" cy="507153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3" y="2709053"/>
            <a:ext cx="6343649" cy="2362481"/>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9/23/2021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5694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10" name="Group 9"/>
          <p:cNvGrpSpPr/>
          <p:nvPr/>
        </p:nvGrpSpPr>
        <p:grpSpPr>
          <a:xfrm>
            <a:off x="-25391" y="1"/>
            <a:ext cx="12002224"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623" y="685801"/>
            <a:ext cx="10394174"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063396"/>
            <a:ext cx="10394175"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6183" y="5757334"/>
            <a:ext cx="3783614" cy="498470"/>
          </a:xfrm>
          <a:prstGeom prst="rect">
            <a:avLst/>
          </a:prstGeom>
        </p:spPr>
        <p:txBody>
          <a:bodyPr vert="horz" lIns="91440" tIns="45720" rIns="91440" bIns="45720" rtlCol="0" anchor="ctr"/>
          <a:lstStyle>
            <a:lvl1pPr algn="r">
              <a:defRPr sz="3199" cap="all" baseline="0">
                <a:solidFill>
                  <a:schemeClr val="accent1">
                    <a:lumMod val="50000"/>
                  </a:schemeClr>
                </a:solidFill>
              </a:defRPr>
            </a:lvl1pPr>
          </a:lstStyle>
          <a:p>
            <a:fld id="{9AFE8FB1-0A7A-443E-AAF7-31D4FA1AA312}" type="datetimeFigureOut">
              <a:rPr lang="en-US" smtClean="0"/>
              <a:pPr/>
              <a:t>9/23/2021</a:t>
            </a:fld>
            <a:endParaRPr lang="en-US" dirty="0"/>
          </a:p>
        </p:txBody>
      </p:sp>
      <p:sp>
        <p:nvSpPr>
          <p:cNvPr id="5" name="Footer Placeholder 4"/>
          <p:cNvSpPr>
            <a:spLocks noGrp="1"/>
          </p:cNvSpPr>
          <p:nvPr>
            <p:ph type="ftr" sz="quarter" idx="3"/>
          </p:nvPr>
        </p:nvSpPr>
        <p:spPr>
          <a:xfrm>
            <a:off x="685623" y="5757334"/>
            <a:ext cx="5498287" cy="498470"/>
          </a:xfrm>
          <a:prstGeom prst="rect">
            <a:avLst/>
          </a:prstGeom>
        </p:spPr>
        <p:txBody>
          <a:bodyPr vert="horz" lIns="91440" tIns="45720" rIns="91440" bIns="45720" rtlCol="0" anchor="ctr"/>
          <a:lstStyle>
            <a:lvl1pPr algn="l">
              <a:defRPr sz="3199"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5484" y="5757334"/>
            <a:ext cx="906950" cy="498470"/>
          </a:xfrm>
          <a:prstGeom prst="rect">
            <a:avLst/>
          </a:prstGeom>
        </p:spPr>
        <p:txBody>
          <a:bodyPr vert="horz" lIns="91440" tIns="45720" rIns="91440" bIns="45720" rtlCol="0" anchor="ctr"/>
          <a:lstStyle>
            <a:lvl1pPr algn="ctr">
              <a:defRPr sz="3199" cap="all" baseline="0">
                <a:solidFill>
                  <a:schemeClr val="accent1">
                    <a:lumMod val="50000"/>
                  </a:schemeClr>
                </a:solidFill>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6651665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solidFill>
            <a:schemeClr val="accent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60000"/>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mailto:Allan.levy@stjohns.k12.fl.us" TargetMode="Externa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stjohns.k12.fl.us/year-at-a-glance/"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218514" y="680265"/>
            <a:ext cx="10425564" cy="2766528"/>
          </a:xfrm>
        </p:spPr>
        <p:txBody>
          <a:bodyPr>
            <a:normAutofit fontScale="90000"/>
          </a:bodyPr>
          <a:lstStyle/>
          <a:p>
            <a:r>
              <a:rPr lang="en-US" dirty="0"/>
              <a:t/>
            </a:r>
            <a:br>
              <a:rPr lang="en-US" dirty="0"/>
            </a:br>
            <a:r>
              <a:rPr lang="en-US" dirty="0"/>
              <a:t/>
            </a:r>
            <a:br>
              <a:rPr lang="en-US" dirty="0"/>
            </a:br>
            <a:r>
              <a:rPr lang="en-US" sz="4900" dirty="0">
                <a:latin typeface="Century Gothic" panose="020B0502020202020204" pitchFamily="34" charset="0"/>
              </a:rPr>
              <a:t>Tocoi Creek High School</a:t>
            </a:r>
            <a:br>
              <a:rPr lang="en-US" sz="4900" dirty="0">
                <a:latin typeface="Century Gothic" panose="020B0502020202020204" pitchFamily="34" charset="0"/>
              </a:rPr>
            </a:br>
            <a:r>
              <a:rPr lang="en-US" sz="3600" i="1" dirty="0">
                <a:latin typeface="Century Gothic" panose="020B0502020202020204" pitchFamily="34" charset="0"/>
              </a:rPr>
              <a:t>2021-2022 Open House</a:t>
            </a:r>
            <a:r>
              <a:rPr lang="en-US" sz="8900" dirty="0">
                <a:latin typeface="Century Gothic" panose="020B0502020202020204" pitchFamily="34" charset="0"/>
              </a:rPr>
              <a:t/>
            </a:r>
            <a:br>
              <a:rPr lang="en-US" sz="8900" dirty="0">
                <a:latin typeface="Century Gothic" panose="020B0502020202020204" pitchFamily="34" charset="0"/>
              </a:rPr>
            </a:br>
            <a:r>
              <a:rPr lang="en-US" sz="8900" dirty="0">
                <a:latin typeface="Century Gothic" panose="020B0502020202020204" pitchFamily="34" charset="0"/>
              </a:rPr>
              <a:t/>
            </a:r>
            <a:br>
              <a:rPr lang="en-US" sz="8900" dirty="0">
                <a:latin typeface="Century Gothic" panose="020B0502020202020204" pitchFamily="34" charset="0"/>
              </a:rPr>
            </a:br>
            <a:r>
              <a:rPr lang="en-US" sz="8900" dirty="0" smtClean="0">
                <a:latin typeface="Century Gothic" panose="020B0502020202020204" pitchFamily="34" charset="0"/>
              </a:rPr>
              <a:t>Chemistry</a:t>
            </a:r>
            <a:endParaRPr lang="en-US" dirty="0">
              <a:latin typeface="Century Gothic" panose="020B0502020202020204" pitchFamily="34" charset="0"/>
            </a:endParaRPr>
          </a:p>
        </p:txBody>
      </p:sp>
      <p:sp>
        <p:nvSpPr>
          <p:cNvPr id="3" name="Subtitle 2"/>
          <p:cNvSpPr>
            <a:spLocks noGrp="1"/>
          </p:cNvSpPr>
          <p:nvPr>
            <p:ph type="subTitle" idx="1"/>
          </p:nvPr>
        </p:nvSpPr>
        <p:spPr/>
        <p:txBody>
          <a:bodyPr/>
          <a:lstStyle/>
          <a:p>
            <a:r>
              <a:rPr lang="en-US" dirty="0" smtClean="0">
                <a:latin typeface="Century Gothic" panose="020B0502020202020204" pitchFamily="34" charset="0"/>
              </a:rPr>
              <a:t>Allan Levy</a:t>
            </a:r>
            <a:endParaRPr lang="en-US" dirty="0">
              <a:latin typeface="Century Gothic" panose="020B0502020202020204" pitchFamily="34" charset="0"/>
            </a:endParaRP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96" y="331304"/>
            <a:ext cx="6343650" cy="914681"/>
          </a:xfrm>
        </p:spPr>
        <p:txBody>
          <a:bodyPr>
            <a:normAutofit/>
          </a:bodyPr>
          <a:lstStyle/>
          <a:p>
            <a:r>
              <a:rPr lang="en-US" sz="3600" dirty="0" smtClean="0">
                <a:latin typeface="Century Gothic" panose="020B0502020202020204" pitchFamily="34" charset="0"/>
              </a:rPr>
              <a:t>Dr. Levy</a:t>
            </a:r>
            <a:endParaRPr lang="en-US" dirty="0">
              <a:solidFill>
                <a:srgbClr val="FF0000"/>
              </a:solidFill>
              <a:latin typeface="Century Gothic" panose="020B0502020202020204" pitchFamily="34" charset="0"/>
            </a:endParaRPr>
          </a:p>
        </p:txBody>
      </p:sp>
      <p:sp>
        <p:nvSpPr>
          <p:cNvPr id="8" name="Content Placeholder 4">
            <a:extLst>
              <a:ext uri="{FF2B5EF4-FFF2-40B4-BE49-F238E27FC236}">
                <a16:creationId xmlns:a16="http://schemas.microsoft.com/office/drawing/2014/main" id="{DB5A5475-D316-42A0-B7B5-33D89CB23811}"/>
              </a:ext>
            </a:extLst>
          </p:cNvPr>
          <p:cNvSpPr txBox="1">
            <a:spLocks/>
          </p:cNvSpPr>
          <p:nvPr/>
        </p:nvSpPr>
        <p:spPr>
          <a:xfrm>
            <a:off x="150812" y="1245985"/>
            <a:ext cx="7239000" cy="4316615"/>
          </a:xfrm>
          <a:prstGeom prst="rect">
            <a:avLst/>
          </a:prstGeom>
          <a:ln w="57150" cmpd="thinThick">
            <a:solidFill>
              <a:schemeClr val="bg1">
                <a:lumMod val="50000"/>
              </a:schemeClr>
            </a:solidFill>
            <a:miter lim="800000"/>
          </a:ln>
        </p:spPr>
        <p:txBody>
          <a:bodyPr vert="horz" lIns="91440" tIns="45720" rIns="91440" bIns="45720" rtlCol="0" anchor="t">
            <a:normAutofit/>
          </a:bodyPr>
          <a:lstStyle>
            <a:lvl1pPr marL="0" indent="0" algn="ctr" defTabSz="914126" rtl="0" eaLnBrk="1" latinLnBrk="0" hangingPunct="1">
              <a:lnSpc>
                <a:spcPct val="120000"/>
              </a:lnSpc>
              <a:spcBef>
                <a:spcPts val="1000"/>
              </a:spcBef>
              <a:buClr>
                <a:schemeClr val="accent1"/>
              </a:buClr>
              <a:buSzPct val="160000"/>
              <a:buFont typeface="Arial" panose="020B0604020202020204" pitchFamily="34" charset="0"/>
              <a:buNone/>
              <a:defRPr sz="3199" kern="1200" cap="all" baseline="0">
                <a:solidFill>
                  <a:schemeClr val="tx1"/>
                </a:solidFill>
                <a:effectLst/>
                <a:latin typeface="+mn-lt"/>
                <a:ea typeface="+mn-ea"/>
                <a:cs typeface="+mn-cs"/>
              </a:defRPr>
            </a:lvl1pPr>
            <a:lvl2pPr marL="457063" indent="0" algn="l" defTabSz="914126" rtl="0" eaLnBrk="1" latinLnBrk="0" hangingPunct="1">
              <a:lnSpc>
                <a:spcPct val="120000"/>
              </a:lnSpc>
              <a:spcBef>
                <a:spcPts val="500"/>
              </a:spcBef>
              <a:buClr>
                <a:schemeClr val="accent1"/>
              </a:buClr>
              <a:buSzPct val="160000"/>
              <a:buFont typeface="Arial" panose="020B0604020202020204" pitchFamily="34" charset="0"/>
              <a:buNone/>
              <a:defRPr sz="2799" kern="1200" cap="all" baseline="0">
                <a:solidFill>
                  <a:schemeClr val="tx1"/>
                </a:solidFill>
                <a:effectLst/>
                <a:latin typeface="+mn-lt"/>
                <a:ea typeface="+mn-ea"/>
                <a:cs typeface="+mn-cs"/>
              </a:defRPr>
            </a:lvl2pPr>
            <a:lvl3pPr marL="914126" indent="0" algn="l" defTabSz="914126" rtl="0" eaLnBrk="1" latinLnBrk="0" hangingPunct="1">
              <a:lnSpc>
                <a:spcPct val="120000"/>
              </a:lnSpc>
              <a:spcBef>
                <a:spcPts val="500"/>
              </a:spcBef>
              <a:buClr>
                <a:schemeClr val="accent1"/>
              </a:buClr>
              <a:buSzPct val="160000"/>
              <a:buFont typeface="Arial" panose="020B0604020202020204" pitchFamily="34" charset="0"/>
              <a:buNone/>
              <a:defRPr sz="2399" kern="1200" cap="all" baseline="0">
                <a:solidFill>
                  <a:schemeClr val="tx1"/>
                </a:solidFill>
                <a:effectLst/>
                <a:latin typeface="+mn-lt"/>
                <a:ea typeface="+mn-ea"/>
                <a:cs typeface="+mn-cs"/>
              </a:defRPr>
            </a:lvl3pPr>
            <a:lvl4pPr marL="1371189"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4pPr>
            <a:lvl5pPr marL="1828251"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5pPr>
            <a:lvl6pPr marL="2285314"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6pPr>
            <a:lvl7pPr marL="2742377"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7pPr>
            <a:lvl8pPr marL="3199440"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8pPr>
            <a:lvl9pPr marL="3656503" indent="0" algn="l" defTabSz="914126" rtl="0" eaLnBrk="1" latinLnBrk="0" hangingPunct="1">
              <a:lnSpc>
                <a:spcPct val="120000"/>
              </a:lnSpc>
              <a:spcBef>
                <a:spcPts val="500"/>
              </a:spcBef>
              <a:buClr>
                <a:schemeClr val="accent1"/>
              </a:buClr>
              <a:buSzPct val="160000"/>
              <a:buFont typeface="Arial" panose="020B0604020202020204" pitchFamily="34" charset="0"/>
              <a:buNone/>
              <a:defRPr sz="1999" kern="1200" cap="all" baseline="0">
                <a:solidFill>
                  <a:schemeClr val="tx1"/>
                </a:solidFill>
                <a:effectLst/>
                <a:latin typeface="+mn-lt"/>
                <a:ea typeface="+mn-ea"/>
                <a:cs typeface="+mn-cs"/>
              </a:defRPr>
            </a:lvl9pPr>
          </a:lstStyle>
          <a:p>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227013" y="1245985"/>
            <a:ext cx="6934200" cy="4278094"/>
          </a:xfrm>
          <a:prstGeom prst="rect">
            <a:avLst/>
          </a:prstGeom>
        </p:spPr>
        <p:txBody>
          <a:bodyPr wrap="square">
            <a:spAutoFit/>
          </a:bodyPr>
          <a:lstStyle/>
          <a:p>
            <a:pPr lvl="0" defTabSz="914400" fontAlgn="base"/>
            <a:r>
              <a:rPr lang="en-US" sz="1600" dirty="0">
                <a:solidFill>
                  <a:prstClr val="black"/>
                </a:solidFill>
                <a:latin typeface="Century Gothic" panose="020B0502020202020204" pitchFamily="34" charset="0"/>
              </a:rPr>
              <a:t>Dr. Levy was born in Michigan and grew up in South Florida. He attended University of Florida and Florida Atlantic University, earning a B.A in Business Management and Pre-Medical Studies. He then went off to Cleveland, OH to earn his Doctor of Podiatric Medicine from Kent State University. Residency and Fellowship followed in Brooklyn, NY, and Chicago IL.</a:t>
            </a:r>
          </a:p>
          <a:p>
            <a:pPr lvl="0" defTabSz="914400" fontAlgn="base"/>
            <a:endParaRPr lang="en-US" sz="1600" dirty="0">
              <a:solidFill>
                <a:prstClr val="black"/>
              </a:solidFill>
              <a:latin typeface="Century Gothic" panose="020B0502020202020204" pitchFamily="34" charset="0"/>
            </a:endParaRPr>
          </a:p>
          <a:p>
            <a:pPr lvl="0" defTabSz="914400" fontAlgn="base"/>
            <a:r>
              <a:rPr lang="en-US" sz="1600" dirty="0">
                <a:solidFill>
                  <a:prstClr val="black"/>
                </a:solidFill>
                <a:latin typeface="Century Gothic" panose="020B0502020202020204" pitchFamily="34" charset="0"/>
              </a:rPr>
              <a:t>Dr. Levy’s first career was practicing podiatric medicine in Chicago, IL, Boynton Beach FL, and Jacksonville FL.  Dr. Levy’s switch to education led him to teaching one year in Palm Beach County as a middle school science teacher and the last four years as mainly a chemistry  teacher at Ponte Vedra High School.</a:t>
            </a:r>
          </a:p>
          <a:p>
            <a:pPr lvl="0" defTabSz="914400" fontAlgn="base"/>
            <a:endParaRPr lang="en-US" sz="1600" dirty="0">
              <a:solidFill>
                <a:prstClr val="black"/>
              </a:solidFill>
              <a:latin typeface="Century Gothic" panose="020B0502020202020204" pitchFamily="34" charset="0"/>
            </a:endParaRPr>
          </a:p>
          <a:p>
            <a:pPr lvl="0" defTabSz="914400" fontAlgn="base"/>
            <a:r>
              <a:rPr lang="en-US" sz="1600" dirty="0">
                <a:solidFill>
                  <a:prstClr val="black"/>
                </a:solidFill>
                <a:latin typeface="Century Gothic" panose="020B0502020202020204" pitchFamily="34" charset="0"/>
              </a:rPr>
              <a:t>Dr. Levy enjoys living in the World Golf Village area with his daughter, Lexi., and two dogs, Mia and Bolt. As often as possible, we like traveling back down to South Florida to visit family and friends, and attend live sporting events and musical performances.</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8491" b="8491"/>
          <a:stretch>
            <a:fillRect/>
          </a:stretch>
        </p:blipFill>
        <p:spPr>
          <a:xfrm>
            <a:off x="7715404" y="331304"/>
            <a:ext cx="3362218" cy="4740230"/>
          </a:xfrm>
          <a:prstGeom prst="rect">
            <a:avLst/>
          </a:prstGeom>
        </p:spPr>
      </p:pic>
    </p:spTree>
    <p:extLst>
      <p:ext uri="{BB962C8B-B14F-4D97-AF65-F5344CB8AC3E}">
        <p14:creationId xmlns:p14="http://schemas.microsoft.com/office/powerpoint/2010/main" val="116095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274638"/>
            <a:ext cx="11353800" cy="1020762"/>
          </a:xfrm>
        </p:spPr>
        <p:txBody>
          <a:bodyPr>
            <a:noAutofit/>
          </a:bodyPr>
          <a:lstStyle/>
          <a:p>
            <a:pPr algn="ctr"/>
            <a:r>
              <a:rPr lang="en-US" sz="3600" dirty="0">
                <a:latin typeface="Century Gothic" panose="020B0502020202020204" pitchFamily="34" charset="0"/>
              </a:rPr>
              <a:t>Communication and Parent Conferences</a:t>
            </a:r>
          </a:p>
        </p:txBody>
      </p:sp>
      <p:sp>
        <p:nvSpPr>
          <p:cNvPr id="14" name="Content Placeholder 13"/>
          <p:cNvSpPr>
            <a:spLocks noGrp="1"/>
          </p:cNvSpPr>
          <p:nvPr>
            <p:ph idx="1"/>
          </p:nvPr>
        </p:nvSpPr>
        <p:spPr>
          <a:xfrm>
            <a:off x="0" y="1066800"/>
            <a:ext cx="11504612" cy="4079185"/>
          </a:xfrm>
        </p:spPr>
        <p:txBody>
          <a:bodyPr>
            <a:normAutofit/>
          </a:bodyPr>
          <a:lstStyle/>
          <a:p>
            <a:r>
              <a:rPr lang="en-US" sz="1800" dirty="0" smtClean="0">
                <a:latin typeface="Century Gothic" panose="020B0502020202020204" pitchFamily="34" charset="0"/>
                <a:hlinkClick r:id="rId2"/>
              </a:rPr>
              <a:t>Allan.levy@stjohns.k12.fl.us</a:t>
            </a:r>
            <a:endParaRPr lang="en-US" sz="1800" dirty="0" smtClean="0">
              <a:latin typeface="Century Gothic" panose="020B0502020202020204" pitchFamily="34" charset="0"/>
            </a:endParaRPr>
          </a:p>
          <a:p>
            <a:r>
              <a:rPr lang="en-US" sz="1800" dirty="0" smtClean="0">
                <a:latin typeface="Century Gothic" panose="020B0502020202020204" pitchFamily="34" charset="0"/>
              </a:rPr>
              <a:t>I usually respond the same day</a:t>
            </a:r>
            <a:endParaRPr lang="en-US" sz="1800" dirty="0">
              <a:latin typeface="Century Gothic" panose="020B0502020202020204" pitchFamily="34" charset="0"/>
            </a:endParaRPr>
          </a:p>
          <a:p>
            <a:r>
              <a:rPr lang="en-US" sz="1800" dirty="0">
                <a:latin typeface="Century Gothic" panose="020B0502020202020204" pitchFamily="34" charset="0"/>
              </a:rPr>
              <a:t>Make sure to check Schoology regularly especially if a student is absent </a:t>
            </a:r>
          </a:p>
          <a:p>
            <a:pPr marL="0" indent="0" algn="ctr">
              <a:buNone/>
            </a:pPr>
            <a:endParaRPr lang="en-US" sz="1600" i="1" dirty="0" smtClean="0">
              <a:latin typeface="Century Gothic" panose="020B0502020202020204" pitchFamily="34" charset="0"/>
            </a:endParaRPr>
          </a:p>
          <a:p>
            <a:pPr marL="0" indent="0" algn="ctr">
              <a:buNone/>
            </a:pPr>
            <a:endParaRPr lang="en-US" sz="1600" i="1" dirty="0">
              <a:latin typeface="Century Gothic" panose="020B0502020202020204" pitchFamily="34" charset="0"/>
            </a:endParaRPr>
          </a:p>
          <a:p>
            <a:pPr marL="0" indent="0" algn="ctr">
              <a:buNone/>
            </a:pPr>
            <a:r>
              <a:rPr lang="en-US" sz="1600" i="1" dirty="0" smtClean="0">
                <a:latin typeface="Century Gothic" panose="020B0502020202020204" pitchFamily="34" charset="0"/>
              </a:rPr>
              <a:t>It </a:t>
            </a:r>
            <a:r>
              <a:rPr lang="en-US" sz="1600" i="1" dirty="0">
                <a:latin typeface="Century Gothic" panose="020B0502020202020204" pitchFamily="34" charset="0"/>
              </a:rPr>
              <a:t>is important to note that St. John’s County School District Teachers have up to 48 school hours to respond to a request for contact. Please do not submit time sensitive concerns via email.</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274638"/>
            <a:ext cx="10287000" cy="1020762"/>
          </a:xfrm>
        </p:spPr>
        <p:txBody>
          <a:bodyPr>
            <a:normAutofit/>
          </a:bodyPr>
          <a:lstStyle/>
          <a:p>
            <a:pPr algn="ctr"/>
            <a:r>
              <a:rPr lang="en-US" dirty="0" smtClean="0">
                <a:latin typeface="Century Gothic" panose="020B0502020202020204" pitchFamily="34" charset="0"/>
              </a:rPr>
              <a:t>Chemistry</a:t>
            </a:r>
            <a:endParaRPr lang="en-US" dirty="0">
              <a:latin typeface="Century Gothic" panose="020B0502020202020204" pitchFamily="34" charset="0"/>
            </a:endParaRPr>
          </a:p>
        </p:txBody>
      </p:sp>
      <p:sp>
        <p:nvSpPr>
          <p:cNvPr id="5" name="Content Placeholder 4"/>
          <p:cNvSpPr>
            <a:spLocks noGrp="1"/>
          </p:cNvSpPr>
          <p:nvPr>
            <p:ph sz="half" idx="1"/>
          </p:nvPr>
        </p:nvSpPr>
        <p:spPr>
          <a:xfrm>
            <a:off x="150812" y="1143000"/>
            <a:ext cx="11353799" cy="5029200"/>
          </a:xfrm>
        </p:spPr>
        <p:txBody>
          <a:bodyPr>
            <a:normAutofit/>
          </a:bodyPr>
          <a:lstStyle/>
          <a:p>
            <a:r>
              <a:rPr lang="en-US" sz="2300" dirty="0">
                <a:latin typeface="Century Gothic" panose="020B0502020202020204" pitchFamily="34" charset="0"/>
              </a:rPr>
              <a:t>Q1: </a:t>
            </a:r>
            <a:r>
              <a:rPr lang="en-US" sz="2300" dirty="0" smtClean="0">
                <a:latin typeface="Century Gothic" panose="020B0502020202020204" pitchFamily="34" charset="0"/>
              </a:rPr>
              <a:t>Nature of Science, Physical/Chemical Properties, Atomic theory</a:t>
            </a:r>
            <a:endParaRPr lang="en-US" sz="2300" dirty="0">
              <a:latin typeface="Century Gothic" panose="020B0502020202020204" pitchFamily="34" charset="0"/>
            </a:endParaRPr>
          </a:p>
          <a:p>
            <a:r>
              <a:rPr lang="en-US" sz="2300" dirty="0">
                <a:latin typeface="Century Gothic" panose="020B0502020202020204" pitchFamily="34" charset="0"/>
              </a:rPr>
              <a:t>Q2: </a:t>
            </a:r>
            <a:r>
              <a:rPr lang="en-US" sz="2300" dirty="0" smtClean="0">
                <a:latin typeface="Century Gothic" panose="020B0502020202020204" pitchFamily="34" charset="0"/>
              </a:rPr>
              <a:t>EMS and </a:t>
            </a:r>
            <a:r>
              <a:rPr lang="en-US" sz="2300" dirty="0">
                <a:latin typeface="Century Gothic" panose="020B0502020202020204" pitchFamily="34" charset="0"/>
              </a:rPr>
              <a:t>the </a:t>
            </a:r>
            <a:r>
              <a:rPr lang="en-US" sz="2300" dirty="0" smtClean="0">
                <a:latin typeface="Century Gothic" panose="020B0502020202020204" pitchFamily="34" charset="0"/>
              </a:rPr>
              <a:t>Electron, Periodic </a:t>
            </a:r>
            <a:r>
              <a:rPr lang="en-US" sz="2300" dirty="0">
                <a:latin typeface="Century Gothic" panose="020B0502020202020204" pitchFamily="34" charset="0"/>
              </a:rPr>
              <a:t>Table </a:t>
            </a:r>
            <a:r>
              <a:rPr lang="en-US" sz="2300" dirty="0" smtClean="0">
                <a:latin typeface="Century Gothic" panose="020B0502020202020204" pitchFamily="34" charset="0"/>
              </a:rPr>
              <a:t>Trends, Chemical </a:t>
            </a:r>
            <a:r>
              <a:rPr lang="en-US" sz="2300" dirty="0">
                <a:latin typeface="Century Gothic" panose="020B0502020202020204" pitchFamily="34" charset="0"/>
              </a:rPr>
              <a:t>Bonding</a:t>
            </a:r>
          </a:p>
          <a:p>
            <a:r>
              <a:rPr lang="en-US" sz="2300" dirty="0" smtClean="0">
                <a:latin typeface="Century Gothic" panose="020B0502020202020204" pitchFamily="34" charset="0"/>
              </a:rPr>
              <a:t>Q3</a:t>
            </a:r>
            <a:r>
              <a:rPr lang="en-US" sz="2300" dirty="0">
                <a:latin typeface="Century Gothic" panose="020B0502020202020204" pitchFamily="34" charset="0"/>
              </a:rPr>
              <a:t>: </a:t>
            </a:r>
            <a:r>
              <a:rPr lang="en-US" sz="2300" dirty="0" smtClean="0">
                <a:latin typeface="Century Gothic" panose="020B0502020202020204" pitchFamily="34" charset="0"/>
              </a:rPr>
              <a:t>Chemical Reactions, The </a:t>
            </a:r>
            <a:r>
              <a:rPr lang="en-US" sz="2300" dirty="0">
                <a:latin typeface="Century Gothic" panose="020B0502020202020204" pitchFamily="34" charset="0"/>
              </a:rPr>
              <a:t>Mole and </a:t>
            </a:r>
            <a:r>
              <a:rPr lang="en-US" sz="2300" dirty="0" smtClean="0">
                <a:latin typeface="Century Gothic" panose="020B0502020202020204" pitchFamily="34" charset="0"/>
              </a:rPr>
              <a:t>Stoichiometry, Gas </a:t>
            </a:r>
            <a:r>
              <a:rPr lang="en-US" sz="2300" dirty="0">
                <a:latin typeface="Century Gothic" panose="020B0502020202020204" pitchFamily="34" charset="0"/>
              </a:rPr>
              <a:t>Laws</a:t>
            </a:r>
          </a:p>
          <a:p>
            <a:r>
              <a:rPr lang="en-US" sz="2300" dirty="0" smtClean="0">
                <a:latin typeface="Century Gothic" panose="020B0502020202020204" pitchFamily="34" charset="0"/>
              </a:rPr>
              <a:t>Q4</a:t>
            </a:r>
            <a:r>
              <a:rPr lang="en-US" sz="2300" dirty="0">
                <a:latin typeface="Century Gothic" panose="020B0502020202020204" pitchFamily="34" charset="0"/>
              </a:rPr>
              <a:t>: </a:t>
            </a:r>
            <a:r>
              <a:rPr lang="en-US" sz="2300" dirty="0" smtClean="0">
                <a:latin typeface="Century Gothic" panose="020B0502020202020204" pitchFamily="34" charset="0"/>
              </a:rPr>
              <a:t>Energy, Acid/Base, Nuclear </a:t>
            </a:r>
            <a:r>
              <a:rPr lang="en-US" sz="2300" dirty="0">
                <a:latin typeface="Century Gothic" panose="020B0502020202020204" pitchFamily="34" charset="0"/>
              </a:rPr>
              <a:t>Chemistry</a:t>
            </a:r>
          </a:p>
          <a:p>
            <a:endParaRPr lang="en-US" dirty="0">
              <a:latin typeface="Century Gothic" panose="020B0502020202020204" pitchFamily="34" charset="0"/>
            </a:endParaRPr>
          </a:p>
          <a:p>
            <a:r>
              <a:rPr lang="en-US" sz="2200" dirty="0" smtClean="0">
                <a:latin typeface="Century Gothic" panose="020B0502020202020204" pitchFamily="34" charset="0"/>
                <a:hlinkClick r:id="rId2">
                  <a:extLst>
                    <a:ext uri="{A12FA001-AC4F-418D-AE19-62706E023703}">
                      <ahyp:hlinkClr xmlns="" xmlns:ahyp="http://schemas.microsoft.com/office/drawing/2018/hyperlinkcolor" val="tx"/>
                    </a:ext>
                  </a:extLst>
                </a:hlinkClick>
              </a:rPr>
              <a:t>SJCSD </a:t>
            </a:r>
            <a:r>
              <a:rPr lang="en-US" sz="2200" dirty="0">
                <a:latin typeface="Century Gothic" panose="020B0502020202020204" pitchFamily="34" charset="0"/>
                <a:hlinkClick r:id="rId2">
                  <a:extLst>
                    <a:ext uri="{A12FA001-AC4F-418D-AE19-62706E023703}">
                      <ahyp:hlinkClr xmlns="" xmlns:ahyp="http://schemas.microsoft.com/office/drawing/2018/hyperlinkcolor" val="tx"/>
                    </a:ext>
                  </a:extLst>
                </a:hlinkClick>
              </a:rPr>
              <a:t>Year at a Glance</a:t>
            </a:r>
            <a:r>
              <a:rPr lang="en-US" sz="2200" dirty="0">
                <a:latin typeface="Century Gothic" panose="020B0502020202020204" pitchFamily="34" charset="0"/>
              </a:rPr>
              <a:t>: </a:t>
            </a:r>
            <a:r>
              <a:rPr lang="en-US" sz="2200" dirty="0">
                <a:latin typeface="Century Gothic" panose="020B0502020202020204" pitchFamily="34" charset="0"/>
                <a:hlinkClick r:id="rId2"/>
              </a:rPr>
              <a:t>https://www.stjohns.k12.fl.us/year-at-a-glance/</a:t>
            </a:r>
            <a:r>
              <a:rPr lang="en-US" sz="2200" dirty="0">
                <a:latin typeface="Century Gothic" panose="020B0502020202020204" pitchFamily="34" charset="0"/>
              </a:rPr>
              <a:t> </a:t>
            </a: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entury Gothic" panose="020B0502020202020204" pitchFamily="34" charset="0"/>
              </a:rPr>
              <a:t>Homework</a:t>
            </a:r>
            <a:endParaRPr lang="en-US" dirty="0">
              <a:latin typeface="Century Gothic" panose="020B0502020202020204" pitchFamily="34" charset="0"/>
            </a:endParaRPr>
          </a:p>
        </p:txBody>
      </p:sp>
      <p:sp>
        <p:nvSpPr>
          <p:cNvPr id="3" name="Content Placeholder 2"/>
          <p:cNvSpPr>
            <a:spLocks noGrp="1"/>
          </p:cNvSpPr>
          <p:nvPr>
            <p:ph sz="quarter" idx="13"/>
          </p:nvPr>
        </p:nvSpPr>
        <p:spPr/>
        <p:txBody>
          <a:bodyPr/>
          <a:lstStyle/>
          <a:p>
            <a:r>
              <a:rPr lang="en-US" sz="2400" dirty="0" smtClean="0">
                <a:latin typeface="Century Gothic" panose="020B0502020202020204" pitchFamily="34" charset="0"/>
              </a:rPr>
              <a:t>Homework will usually be to finish the day’s classwork</a:t>
            </a:r>
            <a:endParaRPr lang="en-US" sz="2400" dirty="0">
              <a:latin typeface="Century Gothic" panose="020B0502020202020204" pitchFamily="34" charset="0"/>
            </a:endParaRPr>
          </a:p>
          <a:p>
            <a:endParaRPr lang="en-US" dirty="0"/>
          </a:p>
        </p:txBody>
      </p:sp>
    </p:spTree>
    <p:extLst>
      <p:ext uri="{BB962C8B-B14F-4D97-AF65-F5344CB8AC3E}">
        <p14:creationId xmlns:p14="http://schemas.microsoft.com/office/powerpoint/2010/main" val="585999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anose="020B0502020202020204" pitchFamily="34" charset="0"/>
              </a:rPr>
              <a:t>Grading </a:t>
            </a:r>
          </a:p>
        </p:txBody>
      </p:sp>
      <p:sp>
        <p:nvSpPr>
          <p:cNvPr id="8" name="Content Placeholder 7">
            <a:extLst>
              <a:ext uri="{FF2B5EF4-FFF2-40B4-BE49-F238E27FC236}">
                <a16:creationId xmlns:a16="http://schemas.microsoft.com/office/drawing/2014/main" id="{B2227F42-9097-4457-806E-15F1CCE6E3C2}"/>
              </a:ext>
            </a:extLst>
          </p:cNvPr>
          <p:cNvSpPr>
            <a:spLocks noGrp="1"/>
          </p:cNvSpPr>
          <p:nvPr>
            <p:ph sz="half" idx="1"/>
          </p:nvPr>
        </p:nvSpPr>
        <p:spPr>
          <a:xfrm>
            <a:off x="150812" y="1267047"/>
            <a:ext cx="11506200" cy="4876800"/>
          </a:xfrm>
        </p:spPr>
        <p:txBody>
          <a:bodyPr/>
          <a:lstStyle/>
          <a:p>
            <a:r>
              <a:rPr lang="en-US" dirty="0">
                <a:latin typeface="Century Gothic" panose="020B0502020202020204" pitchFamily="34" charset="0"/>
              </a:rPr>
              <a:t>No retakes on formatives</a:t>
            </a:r>
          </a:p>
          <a:p>
            <a:r>
              <a:rPr lang="en-US" dirty="0">
                <a:latin typeface="Century Gothic" panose="020B0502020202020204" pitchFamily="34" charset="0"/>
              </a:rPr>
              <a:t>Retakes on summatives up to an 85 </a:t>
            </a:r>
          </a:p>
          <a:p>
            <a:r>
              <a:rPr lang="en-US" dirty="0">
                <a:latin typeface="Century Gothic" panose="020B0502020202020204" pitchFamily="34" charset="0"/>
              </a:rPr>
              <a:t>Any formative score will </a:t>
            </a:r>
            <a:r>
              <a:rPr lang="en-US" dirty="0" smtClean="0">
                <a:latin typeface="Century Gothic" panose="020B0502020202020204" pitchFamily="34" charset="0"/>
              </a:rPr>
              <a:t>get grade replaced with the summative </a:t>
            </a:r>
            <a:r>
              <a:rPr lang="en-US" dirty="0">
                <a:latin typeface="Century Gothic" panose="020B0502020202020204" pitchFamily="34" charset="0"/>
              </a:rPr>
              <a:t>grade (Given the summative grade is higher than the formative) </a:t>
            </a:r>
          </a:p>
          <a:p>
            <a:pPr marL="0" indent="0">
              <a:buNone/>
            </a:pPr>
            <a:endParaRPr lang="en-US" dirty="0">
              <a:highlight>
                <a:srgbClr val="FFFF00"/>
              </a:highlight>
              <a:latin typeface="Century Gothic" panose="020B0502020202020204" pitchFamily="34" charset="0"/>
            </a:endParaRPr>
          </a:p>
        </p:txBody>
      </p:sp>
    </p:spTree>
    <p:extLst>
      <p:ext uri="{BB962C8B-B14F-4D97-AF65-F5344CB8AC3E}">
        <p14:creationId xmlns:p14="http://schemas.microsoft.com/office/powerpoint/2010/main" val="129428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621" y="346571"/>
            <a:ext cx="6343650" cy="2362481"/>
          </a:xfrm>
        </p:spPr>
        <p:txBody>
          <a:bodyPr/>
          <a:lstStyle/>
          <a:p>
            <a:r>
              <a:rPr lang="en-US" dirty="0">
                <a:solidFill>
                  <a:schemeClr val="tx1"/>
                </a:solidFill>
                <a:latin typeface="Century Gothic" panose="020B0502020202020204" pitchFamily="34" charset="0"/>
              </a:rPr>
              <a:t>Thank you! </a:t>
            </a:r>
            <a:endParaRPr lang="en-US" dirty="0">
              <a:solidFill>
                <a:schemeClr val="tx1"/>
              </a:solidFill>
              <a:highlight>
                <a:srgbClr val="FFFF00"/>
              </a:highlight>
              <a:latin typeface="Century Gothic" panose="020B0502020202020204" pitchFamily="34" charset="0"/>
            </a:endParaRPr>
          </a:p>
        </p:txBody>
      </p:sp>
      <p:sp>
        <p:nvSpPr>
          <p:cNvPr id="4" name="Text Placeholder 3"/>
          <p:cNvSpPr>
            <a:spLocks noGrp="1"/>
          </p:cNvSpPr>
          <p:nvPr>
            <p:ph type="body" sz="half" idx="2"/>
          </p:nvPr>
        </p:nvSpPr>
        <p:spPr/>
        <p:txBody>
          <a:bodyPr/>
          <a:lstStyle/>
          <a:p>
            <a:pPr algn="ctr"/>
            <a:r>
              <a:rPr lang="en-US" dirty="0">
                <a:latin typeface="Century Gothic" panose="020B0502020202020204" pitchFamily="34" charset="0"/>
              </a:rPr>
              <a:t>It is a pleasure to partner with you in this year’s educational journey. We appreciate your continued support.</a:t>
            </a:r>
          </a:p>
          <a:p>
            <a:pPr algn="ctr"/>
            <a:endParaRPr lang="en-US" dirty="0">
              <a:latin typeface="Century Gothic" panose="020B0502020202020204" pitchFamily="34" charset="0"/>
            </a:endParaRPr>
          </a:p>
          <a:p>
            <a:r>
              <a:rPr lang="en-US" sz="2800" b="1" dirty="0">
                <a:latin typeface="Century Gothic" panose="020B0502020202020204" pitchFamily="34" charset="0"/>
              </a:rPr>
              <a:t>Horns Up…. </a:t>
            </a:r>
            <a:r>
              <a:rPr lang="en-US" sz="2800" b="1" dirty="0" err="1">
                <a:latin typeface="Century Gothic" panose="020B0502020202020204" pitchFamily="34" charset="0"/>
              </a:rPr>
              <a:t>T.o.c.o.i</a:t>
            </a:r>
            <a:r>
              <a:rPr lang="en-US" sz="2800" b="1" dirty="0">
                <a:latin typeface="Century Gothic" panose="020B0502020202020204" pitchFamily="34" charset="0"/>
              </a:rPr>
              <a:t>! </a:t>
            </a:r>
            <a:endParaRPr lang="en-US" sz="2800" b="1" dirty="0"/>
          </a:p>
          <a:p>
            <a:endParaRPr lang="en-US" dirty="0"/>
          </a:p>
          <a:p>
            <a:endParaRPr lang="en-US" dirty="0"/>
          </a:p>
          <a:p>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451" r="3451"/>
          <a:stretch>
            <a:fillRect/>
          </a:stretch>
        </p:blipFill>
        <p:spPr/>
      </p:pic>
    </p:spTree>
    <p:extLst>
      <p:ext uri="{BB962C8B-B14F-4D97-AF65-F5344CB8AC3E}">
        <p14:creationId xmlns:p14="http://schemas.microsoft.com/office/powerpoint/2010/main" val="374298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TM04033927[[fn=Main Event]]</Template>
  <TotalTime>237</TotalTime>
  <Words>385</Words>
  <Application>Microsoft Office PowerPoint</Application>
  <PresentationFormat>Custom</PresentationFormat>
  <Paragraphs>33</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Century Gothic</vt:lpstr>
      <vt:lpstr>Corbel</vt:lpstr>
      <vt:lpstr>Impact</vt:lpstr>
      <vt:lpstr>Times New Roman</vt:lpstr>
      <vt:lpstr>Main Event</vt:lpstr>
      <vt:lpstr>  Tocoi Creek High School 2021-2022 Open House  Chemistry</vt:lpstr>
      <vt:lpstr>Dr. Levy</vt:lpstr>
      <vt:lpstr>Communication and Parent Conferences</vt:lpstr>
      <vt:lpstr>Chemistry</vt:lpstr>
      <vt:lpstr>Homework</vt:lpstr>
      <vt:lpstr>Grading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PLC/Subject</dc:title>
  <dc:creator>Caitlyn Stewart</dc:creator>
  <cp:lastModifiedBy>Allan Levy</cp:lastModifiedBy>
  <cp:revision>14</cp:revision>
  <dcterms:created xsi:type="dcterms:W3CDTF">2021-09-07T13:22:26Z</dcterms:created>
  <dcterms:modified xsi:type="dcterms:W3CDTF">2021-09-23T11:36:07Z</dcterms:modified>
</cp:coreProperties>
</file>