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sldIdLst>
    <p:sldId id="264" r:id="rId2"/>
    <p:sldId id="265" r:id="rId3"/>
    <p:sldId id="266" r:id="rId4"/>
    <p:sldId id="267" r:id="rId5"/>
    <p:sldId id="268" r:id="rId6"/>
    <p:sldId id="272" r:id="rId7"/>
    <p:sldId id="274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  <p:embeddedFont>
      <p:font typeface="CollegiateFLF" panose="020B0604020202020204"/>
      <p:regular r:id="rId18"/>
    </p:embeddedFont>
    <p:embeddedFont>
      <p:font typeface="HelloRecess" panose="020B0604020202020204" charset="0"/>
      <p:regular r:id="rId19"/>
    </p:embeddedFont>
    <p:embeddedFont>
      <p:font typeface="KG Red Hands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1902C3-296A-4583-9EAD-78CA38CF3F3D}">
          <p14:sldIdLst>
            <p14:sldId id="264"/>
            <p14:sldId id="265"/>
            <p14:sldId id="266"/>
            <p14:sldId id="267"/>
            <p14:sldId id="268"/>
            <p14:sldId id="272"/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7928"/>
    <a:srgbClr val="CCC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3" d="100"/>
          <a:sy n="63" d="100"/>
        </p:scale>
        <p:origin x="3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heme" Target="theme/theme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BC61DA-1167-4853-B1DD-BB9EE8040904}" type="doc">
      <dgm:prSet loTypeId="urn:microsoft.com/office/officeart/2009/3/layout/SnapshotPictureList" loCatId="pictur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3101DFAD-50EA-4B42-AE2E-98A4BFA193A2}">
      <dgm:prSet phldrT="[Text]"/>
      <dgm:spPr/>
      <dgm:t>
        <a:bodyPr/>
        <a:lstStyle/>
        <a:p>
          <a:pPr algn="ctr"/>
          <a:endParaRPr lang="en-US" dirty="0"/>
        </a:p>
      </dgm:t>
    </dgm:pt>
    <dgm:pt modelId="{B4DD0DF6-105D-4F6A-B0FC-F31E08E54332}" type="sibTrans" cxnId="{21383885-FDA7-41EB-B3EF-27BB12367314}">
      <dgm:prSet/>
      <dgm:spPr/>
      <dgm:t>
        <a:bodyPr/>
        <a:lstStyle/>
        <a:p>
          <a:endParaRPr lang="en-US"/>
        </a:p>
      </dgm:t>
    </dgm:pt>
    <dgm:pt modelId="{C46C81D5-10CF-4E05-BDA8-CAB844A9724C}" type="parTrans" cxnId="{21383885-FDA7-41EB-B3EF-27BB12367314}">
      <dgm:prSet/>
      <dgm:spPr/>
      <dgm:t>
        <a:bodyPr/>
        <a:lstStyle/>
        <a:p>
          <a:endParaRPr lang="en-US"/>
        </a:p>
      </dgm:t>
    </dgm:pt>
    <dgm:pt modelId="{4293EEEB-FBB9-499E-A741-9D4E9DF283D5}" type="pres">
      <dgm:prSet presAssocID="{42BC61DA-1167-4853-B1DD-BB9EE8040904}" presName="Name0" presStyleCnt="0">
        <dgm:presLayoutVars>
          <dgm:chMax/>
          <dgm:chPref/>
          <dgm:dir/>
          <dgm:animLvl val="lvl"/>
        </dgm:presLayoutVars>
      </dgm:prSet>
      <dgm:spPr/>
    </dgm:pt>
    <dgm:pt modelId="{D1C3D9E6-7DC3-49CE-913B-26DE1EC86C51}" type="pres">
      <dgm:prSet presAssocID="{3101DFAD-50EA-4B42-AE2E-98A4BFA193A2}" presName="composite" presStyleCnt="0"/>
      <dgm:spPr/>
    </dgm:pt>
    <dgm:pt modelId="{6414FEAD-B1B7-4BAE-8EE6-D9E9B7CE48FC}" type="pres">
      <dgm:prSet presAssocID="{3101DFAD-50EA-4B42-AE2E-98A4BFA193A2}" presName="ParentAccentShape" presStyleLbl="trBgShp" presStyleIdx="0" presStyleCnt="1" custScaleX="72069" custLinFactNeighborX="-9853" custLinFactNeighborY="364"/>
      <dgm:spPr/>
    </dgm:pt>
    <dgm:pt modelId="{B9100DFB-07EF-4CB5-BBF6-2AE53BA778C0}" type="pres">
      <dgm:prSet presAssocID="{3101DFAD-50EA-4B42-AE2E-98A4BFA193A2}" presName="ParentText" presStyleLbl="revTx" presStyleIdx="0" presStyleCnt="2" custLinFactY="-700000" custLinFactNeighborX="-7100" custLinFactNeighborY="-725148">
        <dgm:presLayoutVars>
          <dgm:chMax val="1"/>
          <dgm:chPref val="1"/>
          <dgm:bulletEnabled val="1"/>
        </dgm:presLayoutVars>
      </dgm:prSet>
      <dgm:spPr/>
    </dgm:pt>
    <dgm:pt modelId="{B0F74250-ECD8-42D2-9DDE-FB0F69D3C6BB}" type="pres">
      <dgm:prSet presAssocID="{3101DFAD-50EA-4B42-AE2E-98A4BFA193A2}" presName="ChildText" presStyleLbl="revTx" presStyleIdx="1" presStyleCnt="2">
        <dgm:presLayoutVars>
          <dgm:chMax val="0"/>
          <dgm:chPref val="0"/>
        </dgm:presLayoutVars>
      </dgm:prSet>
      <dgm:spPr/>
    </dgm:pt>
    <dgm:pt modelId="{99F6F1DB-685B-47A5-81F5-671D7D6D5B20}" type="pres">
      <dgm:prSet presAssocID="{3101DFAD-50EA-4B42-AE2E-98A4BFA193A2}" presName="ChildAccentShape" presStyleLbl="trBgShp" presStyleIdx="0" presStyleCnt="1"/>
      <dgm:spPr/>
    </dgm:pt>
    <dgm:pt modelId="{2EBF40CF-C2DD-4D4D-840D-0EE4604C1D0B}" type="pres">
      <dgm:prSet presAssocID="{3101DFAD-50EA-4B42-AE2E-98A4BFA193A2}" presName="Image" presStyleLbl="alignImgPlace1" presStyleIdx="0" presStyleCnt="1" custScaleY="191017" custLinFactNeighborX="-4359" custLinFactNeighborY="-10694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</dgm:ptLst>
  <dgm:cxnLst>
    <dgm:cxn modelId="{43EF884C-3BBF-4B35-B500-7003A14AFC67}" type="presOf" srcId="{42BC61DA-1167-4853-B1DD-BB9EE8040904}" destId="{4293EEEB-FBB9-499E-A741-9D4E9DF283D5}" srcOrd="0" destOrd="0" presId="urn:microsoft.com/office/officeart/2009/3/layout/SnapshotPictureList"/>
    <dgm:cxn modelId="{21383885-FDA7-41EB-B3EF-27BB12367314}" srcId="{42BC61DA-1167-4853-B1DD-BB9EE8040904}" destId="{3101DFAD-50EA-4B42-AE2E-98A4BFA193A2}" srcOrd="0" destOrd="0" parTransId="{C46C81D5-10CF-4E05-BDA8-CAB844A9724C}" sibTransId="{B4DD0DF6-105D-4F6A-B0FC-F31E08E54332}"/>
    <dgm:cxn modelId="{0BC6EB89-A99C-4428-977F-94BB52A9B726}" type="presOf" srcId="{3101DFAD-50EA-4B42-AE2E-98A4BFA193A2}" destId="{B9100DFB-07EF-4CB5-BBF6-2AE53BA778C0}" srcOrd="0" destOrd="0" presId="urn:microsoft.com/office/officeart/2009/3/layout/SnapshotPictureList"/>
    <dgm:cxn modelId="{6F50747E-480F-4BEC-B6AC-39B2CBF19220}" type="presParOf" srcId="{4293EEEB-FBB9-499E-A741-9D4E9DF283D5}" destId="{D1C3D9E6-7DC3-49CE-913B-26DE1EC86C51}" srcOrd="0" destOrd="0" presId="urn:microsoft.com/office/officeart/2009/3/layout/SnapshotPictureList"/>
    <dgm:cxn modelId="{F91A26FA-9C87-4C3E-8D2D-6B3EEFDBC33A}" type="presParOf" srcId="{D1C3D9E6-7DC3-49CE-913B-26DE1EC86C51}" destId="{6414FEAD-B1B7-4BAE-8EE6-D9E9B7CE48FC}" srcOrd="0" destOrd="0" presId="urn:microsoft.com/office/officeart/2009/3/layout/SnapshotPictureList"/>
    <dgm:cxn modelId="{988EDB19-3E96-45B9-8C45-030E09D09206}" type="presParOf" srcId="{D1C3D9E6-7DC3-49CE-913B-26DE1EC86C51}" destId="{B9100DFB-07EF-4CB5-BBF6-2AE53BA778C0}" srcOrd="1" destOrd="0" presId="urn:microsoft.com/office/officeart/2009/3/layout/SnapshotPictureList"/>
    <dgm:cxn modelId="{4BDA9C45-CDE8-4393-B84F-A244EF934FC9}" type="presParOf" srcId="{D1C3D9E6-7DC3-49CE-913B-26DE1EC86C51}" destId="{B0F74250-ECD8-42D2-9DDE-FB0F69D3C6BB}" srcOrd="2" destOrd="0" presId="urn:microsoft.com/office/officeart/2009/3/layout/SnapshotPictureList"/>
    <dgm:cxn modelId="{7B4D727E-73F3-4102-BD25-0F77A2D06F2F}" type="presParOf" srcId="{D1C3D9E6-7DC3-49CE-913B-26DE1EC86C51}" destId="{99F6F1DB-685B-47A5-81F5-671D7D6D5B20}" srcOrd="3" destOrd="0" presId="urn:microsoft.com/office/officeart/2009/3/layout/SnapshotPictureList"/>
    <dgm:cxn modelId="{BACBF816-8CD6-4DED-8B8F-5DE286C27173}" type="presParOf" srcId="{D1C3D9E6-7DC3-49CE-913B-26DE1EC86C51}" destId="{2EBF40CF-C2DD-4D4D-840D-0EE4604C1D0B}" srcOrd="4" destOrd="0" presId="urn:microsoft.com/office/officeart/2009/3/layout/SnapshotPictur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4FEAD-B1B7-4BAE-8EE6-D9E9B7CE48FC}">
      <dsp:nvSpPr>
        <dsp:cNvPr id="0" name=""/>
        <dsp:cNvSpPr/>
      </dsp:nvSpPr>
      <dsp:spPr>
        <a:xfrm>
          <a:off x="294923" y="1448904"/>
          <a:ext cx="2644829" cy="2611511"/>
        </a:xfrm>
        <a:prstGeom prst="frame">
          <a:avLst>
            <a:gd name="adj1" fmla="val 5450"/>
          </a:avLst>
        </a:prstGeom>
        <a:solidFill>
          <a:schemeClr val="dk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BF40CF-C2DD-4D4D-840D-0EE4604C1D0B}">
      <dsp:nvSpPr>
        <dsp:cNvPr id="0" name=""/>
        <dsp:cNvSpPr/>
      </dsp:nvSpPr>
      <dsp:spPr>
        <a:xfrm>
          <a:off x="0" y="0"/>
          <a:ext cx="3528754" cy="4718620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100DFB-07EF-4CB5-BBF6-2AE53BA778C0}">
      <dsp:nvSpPr>
        <dsp:cNvPr id="0" name=""/>
        <dsp:cNvSpPr/>
      </dsp:nvSpPr>
      <dsp:spPr>
        <a:xfrm>
          <a:off x="47119" y="0"/>
          <a:ext cx="3385280" cy="309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3340" rIns="1422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47119" y="0"/>
        <a:ext cx="3385280" cy="309989"/>
      </dsp:txXfrm>
    </dsp:sp>
    <dsp:sp modelId="{B0F74250-ECD8-42D2-9DDE-FB0F69D3C6BB}">
      <dsp:nvSpPr>
        <dsp:cNvPr id="0" name=""/>
        <dsp:cNvSpPr/>
      </dsp:nvSpPr>
      <dsp:spPr>
        <a:xfrm>
          <a:off x="3963261" y="1439398"/>
          <a:ext cx="1677818" cy="2611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napshotPictureList">
  <dgm:title val=""/>
  <dgm:desc val=""/>
  <dgm:catLst>
    <dgm:cat type="picture" pri="3000"/>
    <dgm:cat type="pictureconvert" pri="3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</dgm:ptLst>
      <dgm:cxnLst>
        <dgm:cxn modelId="40" srcId="0" destId="10" srcOrd="0" destOrd="0"/>
        <dgm:cxn modelId="12" srcId="10" destId="11" srcOrd="0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snake">
      <dgm:param type="grDir" val="tL"/>
      <dgm:param type="flowDir" val="col"/>
    </dgm:alg>
    <dgm:shape xmlns:r="http://schemas.openxmlformats.org/officeDocument/2006/relationships" r:blip="">
      <dgm:adjLst/>
    </dgm:shape>
    <dgm:constrLst>
      <dgm:constr type="primFontSz" for="des" forName="ChildText" refType="primFontSz" refFor="des" refForName="ParentText" op="lte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2.0273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ParentAccentShape" refType="w" fact="0.0238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048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668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.9762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if>
          <dgm:else name="Name3">
            <dgm:constrLst>
              <dgm:constr type="l" for="ch" forName="ParentAccentShape" refType="w" fact="0.3572"/>
              <dgm:constr type="t" for="ch" forName="ParentAccentShape" refType="h" fact="0.107"/>
              <dgm:constr type="w" for="ch" forName="ParentAccentShape" refType="w" fact="0.619"/>
              <dgm:constr type="h" for="ch" forName="ParentAccentShape" refType="h" fact="0.893"/>
              <dgm:constr type="l" for="ch" forName="ParentText" refType="w" fact="0.381"/>
              <dgm:constr type="t" for="ch" forName="ParentText" refType="h" fact="0.845"/>
              <dgm:constr type="w" for="ch" forName="ParentText" refType="w" fact="0.571"/>
              <dgm:constr type="h" for="ch" forName="ParentText" refType="h" fact="0.106"/>
              <dgm:constr type="l" for="ch" forName="ChildText" refType="w" fact="0.049"/>
              <dgm:constr type="t" for="ch" forName="ChildText" refType="h" fact="0.107"/>
              <dgm:constr type="w" for="ch" forName="ChildText" refType="w" fact="0.283"/>
              <dgm:constr type="h" for="ch" forName="ChildText" refType="h" fact="0.893"/>
              <dgm:constr type="l" for="ch" forName="ChildAccentShape" refType="w" fact="0"/>
              <dgm:constr type="t" for="ch" forName="ChildAccentShape" refType="h" fact="0.107"/>
              <dgm:constr type="w" for="ch" forName="ChildAccentShape" refType="w" fact="0.0238"/>
              <dgm:constr type="h" for="ch" forName="ChildAccentShape" refType="h" fact="0.893"/>
              <dgm:constr type="l" for="ch" forName="Image" refType="w" fact="0.4048"/>
              <dgm:constr type="t" for="ch" forName="Image" refType="h" fact="0"/>
              <dgm:constr type="w" for="ch" forName="Image" refType="w" fact="0.5952"/>
              <dgm:constr type="h" for="ch" forName="Image" refType="h" fact="0.8447"/>
            </dgm:constrLst>
          </dgm:else>
        </dgm:choose>
        <dgm:layoutNode name="ParentAccentShape" styleLbl="trBgShp">
          <dgm:alg type="sp"/>
          <dgm:shape xmlns:r="http://schemas.openxmlformats.org/officeDocument/2006/relationships" type="frame" r:blip="" zOrderOff="-10">
            <dgm:adjLst>
              <dgm:adj idx="1" val="0.0545"/>
            </dgm:adjLst>
          </dgm:shape>
          <dgm:presOf/>
        </dgm:layoutNode>
        <dgm:layoutNode name="ParentText" styleLbl="revTx">
          <dgm:varLst>
            <dgm:chMax val="1"/>
            <dgm:chPref val="1"/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8"/>
            <dgm:constr type="rMarg" refType="primFontSz" fact="0.8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" styleLbl="revTx">
          <dgm:varLst>
            <dgm:chMax val="0"/>
            <dgm:chPref val="0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zOrderOff="10">
            <dgm:adjLst/>
          </dgm:shape>
          <dgm:choose name="Name4">
            <dgm:if name="Name5" axis="ch" ptType="node" func="cnt" op="gte" val="1">
              <dgm:presOf axis="des" ptType="node"/>
            </dgm:if>
            <dgm:else name="Name6">
              <dgm:presOf/>
            </dgm:else>
          </dgm:choose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ChildAccentShape" styleLbl="trBgShp">
          <dgm:alg type="sp"/>
          <dgm:choose name="Name7">
            <dgm:if name="Name8" axis="ch" ptType="node" func="cnt" op="gte" val="1">
              <dgm:shape xmlns:r="http://schemas.openxmlformats.org/officeDocument/2006/relationships" type="rect" r:blip="" zOrderOff="-10">
                <dgm:adjLst/>
              </dgm:shape>
            </dgm:if>
            <dgm:else name="Name9">
              <dgm:shape xmlns:r="http://schemas.openxmlformats.org/officeDocument/2006/relationships" type="rect" r:blip="" hideGeom="1">
                <dgm:adjLst/>
              </dgm:shape>
            </dgm:else>
          </dgm:choose>
          <dgm:presOf/>
        </dgm:layoutNode>
        <dgm:layoutNode name="Image" styleLbl="align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F1360-C833-41EE-9C10-66506FCD41C1}" type="datetimeFigureOut">
              <a:rPr lang="en-US" smtClean="0"/>
              <a:t>10/2/2021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E2C4E-567F-476A-A828-A3E324F1A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5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9843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9346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67133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1379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7276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4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870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8"/>
          <p:cNvPicPr preferRelativeResize="0"/>
          <p:nvPr/>
        </p:nvPicPr>
        <p:blipFill rotWithShape="1">
          <a:blip r:embed="rId2">
            <a:alphaModFix/>
          </a:blip>
          <a:srcRect l="5320"/>
          <a:stretch/>
        </p:blipFill>
        <p:spPr>
          <a:xfrm>
            <a:off x="0" y="477169"/>
            <a:ext cx="8874400" cy="13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8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609600" y="620334"/>
            <a:ext cx="7824800" cy="1002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609601" y="1999333"/>
            <a:ext cx="3360400" cy="41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64961" lvl="0" indent="-213441" rtl="0">
              <a:spcBef>
                <a:spcPts val="348"/>
              </a:spcBef>
              <a:spcAft>
                <a:spcPts val="0"/>
              </a:spcAft>
              <a:buSzPts val="2200"/>
              <a:buChar char="✔"/>
              <a:defRPr sz="1275"/>
            </a:lvl1pPr>
            <a:lvl2pPr marL="529922" lvl="1" indent="-21344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2pPr>
            <a:lvl3pPr marL="794883" lvl="2" indent="-21344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3pPr>
            <a:lvl4pPr marL="1059844" lvl="3" indent="-213441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75"/>
            </a:lvl4pPr>
            <a:lvl5pPr marL="1324806" lvl="4" indent="-21344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5pPr>
            <a:lvl6pPr marL="1589767" lvl="5" indent="-21344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6pPr>
            <a:lvl7pPr marL="1854728" lvl="6" indent="-213441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75"/>
            </a:lvl7pPr>
            <a:lvl8pPr marL="2119689" lvl="7" indent="-21344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8pPr>
            <a:lvl9pPr marL="2384650" lvl="8" indent="-21344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4415802" y="1999333"/>
            <a:ext cx="3360400" cy="41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64961" lvl="0" indent="-213441" rtl="0">
              <a:spcBef>
                <a:spcPts val="348"/>
              </a:spcBef>
              <a:spcAft>
                <a:spcPts val="0"/>
              </a:spcAft>
              <a:buSzPts val="2200"/>
              <a:buChar char="✔"/>
              <a:defRPr sz="1275"/>
            </a:lvl1pPr>
            <a:lvl2pPr marL="529922" lvl="1" indent="-21344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2pPr>
            <a:lvl3pPr marL="794883" lvl="2" indent="-21344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3pPr>
            <a:lvl4pPr marL="1059844" lvl="3" indent="-213441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75"/>
            </a:lvl4pPr>
            <a:lvl5pPr marL="1324806" lvl="4" indent="-21344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5pPr>
            <a:lvl6pPr marL="1589767" lvl="5" indent="-21344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6pPr>
            <a:lvl7pPr marL="1854728" lvl="6" indent="-213441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75"/>
            </a:lvl7pPr>
            <a:lvl8pPr marL="2119689" lvl="7" indent="-21344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8pPr>
            <a:lvl9pPr marL="2384650" lvl="8" indent="-21344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8222001" y="1999333"/>
            <a:ext cx="3360400" cy="416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64961" lvl="0" indent="-213441" rtl="0">
              <a:spcBef>
                <a:spcPts val="348"/>
              </a:spcBef>
              <a:spcAft>
                <a:spcPts val="0"/>
              </a:spcAft>
              <a:buSzPts val="2200"/>
              <a:buChar char="✔"/>
              <a:defRPr sz="1275"/>
            </a:lvl1pPr>
            <a:lvl2pPr marL="529922" lvl="1" indent="-21344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2pPr>
            <a:lvl3pPr marL="794883" lvl="2" indent="-21344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3pPr>
            <a:lvl4pPr marL="1059844" lvl="3" indent="-213441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75"/>
            </a:lvl4pPr>
            <a:lvl5pPr marL="1324806" lvl="4" indent="-21344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5pPr>
            <a:lvl6pPr marL="1589767" lvl="5" indent="-21344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6pPr>
            <a:lvl7pPr marL="1854728" lvl="6" indent="-213441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1275"/>
            </a:lvl7pPr>
            <a:lvl8pPr marL="2119689" lvl="7" indent="-213441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1275"/>
            </a:lvl8pPr>
            <a:lvl9pPr marL="2384650" lvl="8" indent="-213441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1275"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24957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6600"/>
            </a:gs>
            <a:gs pos="81000">
              <a:srgbClr val="585A5F"/>
            </a:gs>
          </a:gsLst>
          <a:lin ang="2700006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09600" y="620334"/>
            <a:ext cx="7824800" cy="1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09600" y="1999333"/>
            <a:ext cx="10972800" cy="4169200"/>
          </a:xfrm>
          <a:prstGeom prst="rect">
            <a:avLst/>
          </a:prstGeom>
          <a:noFill/>
          <a:ln>
            <a:noFill/>
          </a:ln>
          <a:effectLst>
            <a:outerShdw blurRad="42863" dist="9525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atrick Hand"/>
              <a:buChar char="✔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○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■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●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○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■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●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○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93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atrick Hand"/>
              <a:buChar char="■"/>
              <a:defRPr sz="26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753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r" rtl="0">
              <a:buNone/>
              <a:defRPr sz="753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r" rtl="0">
              <a:buNone/>
              <a:defRPr sz="753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r" rtl="0">
              <a:buNone/>
              <a:defRPr sz="753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r" rtl="0">
              <a:buNone/>
              <a:defRPr sz="753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r" rtl="0">
              <a:buNone/>
              <a:defRPr sz="753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r" rtl="0">
              <a:buNone/>
              <a:defRPr sz="753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r" rtl="0">
              <a:buNone/>
              <a:defRPr sz="753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r" rtl="0">
              <a:buNone/>
              <a:defRPr sz="753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6267993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81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johns.k12.fl.us/year-at-a-glanc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johns.k12.fl.us/year-at-a-glanc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9;p21">
            <a:extLst>
              <a:ext uri="{FF2B5EF4-FFF2-40B4-BE49-F238E27FC236}">
                <a16:creationId xmlns:a16="http://schemas.microsoft.com/office/drawing/2014/main" id="{6282403A-3074-4E59-9163-7CF54FE749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758" y="647413"/>
            <a:ext cx="6185264" cy="11140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3200" dirty="0">
                <a:latin typeface="KG Red Hands" panose="02000505000000020004" pitchFamily="2" charset="0"/>
              </a:rPr>
              <a:t>TOCOI CREEK HIGH SCHOOL</a:t>
            </a:r>
            <a:br>
              <a:rPr lang="en-US" sz="3200" dirty="0">
                <a:latin typeface="KG Red Hands" panose="02000505000000020004" pitchFamily="2" charset="0"/>
              </a:rPr>
            </a:br>
            <a:endParaRPr sz="3200" dirty="0">
              <a:latin typeface="KG Red Hands" panose="02000505000000020004" pitchFamily="2" charset="0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7D9CAC0-8F27-44B4-903E-C9B9FE4A946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6384022" y="647413"/>
            <a:ext cx="795093" cy="8832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3071B8-9960-40E1-A308-841E9A3A9594}"/>
              </a:ext>
            </a:extLst>
          </p:cNvPr>
          <p:cNvSpPr txBox="1"/>
          <p:nvPr/>
        </p:nvSpPr>
        <p:spPr>
          <a:xfrm>
            <a:off x="198758" y="1165939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A1135"/>
                </a:solidFill>
                <a:effectLst/>
                <a:uLnTx/>
                <a:uFillTx/>
                <a:latin typeface="KG Red Hands" panose="02000505000000020004" pitchFamily="2" charset="0"/>
                <a:ea typeface="+mn-ea"/>
                <a:cs typeface="+mn-cs"/>
              </a:rPr>
              <a:t>2021 – 2022 Open House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A113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AE2E60-29C2-4BC8-A7F6-F14F17E5C43C}"/>
              </a:ext>
            </a:extLst>
          </p:cNvPr>
          <p:cNvSpPr txBox="1"/>
          <p:nvPr/>
        </p:nvSpPr>
        <p:spPr>
          <a:xfrm>
            <a:off x="3048699" y="5230396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1A1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Red Hands" panose="02000505000000020004" pitchFamily="2" charset="0"/>
              </a:rPr>
              <a:t>Kristina Johnson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A11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Google Shape;139;p21">
            <a:extLst>
              <a:ext uri="{FF2B5EF4-FFF2-40B4-BE49-F238E27FC236}">
                <a16:creationId xmlns:a16="http://schemas.microsoft.com/office/drawing/2014/main" id="{778BD3AC-8682-4C3E-AE55-92EAC9CFD2DC}"/>
              </a:ext>
            </a:extLst>
          </p:cNvPr>
          <p:cNvSpPr txBox="1">
            <a:spLocks/>
          </p:cNvSpPr>
          <p:nvPr/>
        </p:nvSpPr>
        <p:spPr>
          <a:xfrm>
            <a:off x="352425" y="3197152"/>
            <a:ext cx="11620500" cy="231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36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1135"/>
              </a:buClr>
              <a:buSzPts val="3600"/>
              <a:buFont typeface="Caveat Brush"/>
              <a:buNone/>
              <a:tabLst/>
              <a:defRPr/>
            </a:pPr>
            <a:r>
              <a:rPr lang="en-US" sz="4000" kern="0" dirty="0">
                <a:solidFill>
                  <a:srgbClr val="1A1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Red Hands" panose="02000505000000020004" pitchFamily="2" charset="0"/>
              </a:rPr>
              <a:t>9</a:t>
            </a:r>
            <a:r>
              <a:rPr lang="en-US" sz="4000" kern="0" baseline="30000" dirty="0">
                <a:solidFill>
                  <a:srgbClr val="1A1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Red Hands" panose="02000505000000020004" pitchFamily="2" charset="0"/>
              </a:rPr>
              <a:t>th</a:t>
            </a:r>
            <a:r>
              <a:rPr lang="en-US" sz="4000" kern="0" dirty="0">
                <a:solidFill>
                  <a:srgbClr val="1A1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Red Hands" panose="02000505000000020004" pitchFamily="2" charset="0"/>
              </a:rPr>
              <a:t> Grade Learning Strategies and English support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1135"/>
              </a:buClr>
              <a:buSzPts val="3600"/>
              <a:buFont typeface="Caveat Brush"/>
              <a:buNone/>
              <a:tabLst/>
              <a:defRPr/>
            </a:pPr>
            <a:endParaRPr lang="en-US" sz="4000" kern="0" dirty="0">
              <a:solidFill>
                <a:srgbClr val="1A113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G Red Hands" panose="02000505000000020004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1135"/>
              </a:buClr>
              <a:buSzPts val="3600"/>
              <a:buFont typeface="Caveat Brush"/>
              <a:buNone/>
              <a:tabLst/>
              <a:defRPr/>
            </a:pPr>
            <a:r>
              <a:rPr lang="en-US" sz="4000" kern="0" dirty="0">
                <a:solidFill>
                  <a:srgbClr val="1A1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Red Hands" panose="02000505000000020004" pitchFamily="2" charset="0"/>
              </a:rPr>
              <a:t>9</a:t>
            </a:r>
            <a:r>
              <a:rPr lang="en-US" sz="4000" kern="0" baseline="30000" dirty="0">
                <a:solidFill>
                  <a:srgbClr val="1A1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Red Hands" panose="02000505000000020004" pitchFamily="2" charset="0"/>
              </a:rPr>
              <a:t>th</a:t>
            </a:r>
            <a:r>
              <a:rPr lang="en-US" sz="4000" kern="0" dirty="0">
                <a:solidFill>
                  <a:srgbClr val="1A1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Red Hands" panose="02000505000000020004" pitchFamily="2" charset="0"/>
              </a:rPr>
              <a:t> and 11</a:t>
            </a:r>
            <a:r>
              <a:rPr lang="en-US" sz="4000" kern="0" baseline="30000" dirty="0">
                <a:solidFill>
                  <a:srgbClr val="1A1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Red Hands" panose="02000505000000020004" pitchFamily="2" charset="0"/>
              </a:rPr>
              <a:t>th</a:t>
            </a:r>
            <a:r>
              <a:rPr lang="en-US" sz="4000" kern="0" dirty="0">
                <a:solidFill>
                  <a:srgbClr val="1A11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Red Hands" panose="02000505000000020004" pitchFamily="2" charset="0"/>
              </a:rPr>
              <a:t> Grade Reading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39;p21">
            <a:extLst>
              <a:ext uri="{FF2B5EF4-FFF2-40B4-BE49-F238E27FC236}">
                <a16:creationId xmlns:a16="http://schemas.microsoft.com/office/drawing/2014/main" id="{780B09DD-D281-4A98-A882-8990DEF6CC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6963" y="561955"/>
            <a:ext cx="6185264" cy="11140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>
                <a:latin typeface="KG Red Hands" panose="02000505000000020004" pitchFamily="2" charset="0"/>
              </a:rPr>
              <a:t>Mrs. Johnson </a:t>
            </a:r>
            <a:endParaRPr sz="3200" dirty="0">
              <a:latin typeface="KG Red Hands" panose="02000505000000020004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DF9F04-EC49-4AAF-B897-F9AD4B633DEF}"/>
              </a:ext>
            </a:extLst>
          </p:cNvPr>
          <p:cNvSpPr/>
          <p:nvPr/>
        </p:nvSpPr>
        <p:spPr>
          <a:xfrm rot="21367533">
            <a:off x="1822528" y="1945985"/>
            <a:ext cx="4025288" cy="46628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76200" cap="flat" cmpd="sng" algn="ctr">
            <a:solidFill>
              <a:sysClr val="windowText" lastClr="00000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About Me: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am a native Floridan, born and raised in Miami. I earned both a bachelor’s and master’s degree in Education from Florida State University. In 2015 my family relocated to St. Johns County due to my husband Steve’s Navy career.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 dirty="0">
                <a:latin typeface="Calibri" panose="020F0502020204030204"/>
              </a:rPr>
              <a:t>The 2021-2022 school year marks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my 22</a:t>
            </a:r>
            <a:r>
              <a:rPr kumimoji="0" lang="en-US" sz="1400" b="1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nd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year of teaching. I have taught most subjects, but my specialties are reading and organizational strategies.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am active in the volunteer and service community and look forward to continuing these activities alongside my students!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1787E9-82EA-4694-92C2-3F3C381A02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8777">
            <a:off x="3253793" y="1277821"/>
            <a:ext cx="612830" cy="9356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56A18B-35B7-4F10-B96B-B18A54E7DD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3284">
            <a:off x="925752" y="1675858"/>
            <a:ext cx="1292290" cy="1480408"/>
          </a:xfrm>
          <a:prstGeom prst="rect">
            <a:avLst/>
          </a:prstGeom>
        </p:spPr>
      </p:pic>
      <p:pic>
        <p:nvPicPr>
          <p:cNvPr id="3" name="Picture 2" descr="A couple of people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B54326A1-3730-4FF7-956E-A26538BC11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0" t="47776" r="-548"/>
          <a:stretch/>
        </p:blipFill>
        <p:spPr>
          <a:xfrm rot="5400000">
            <a:off x="6964565" y="2950094"/>
            <a:ext cx="4604531" cy="233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192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9;p21">
            <a:extLst>
              <a:ext uri="{FF2B5EF4-FFF2-40B4-BE49-F238E27FC236}">
                <a16:creationId xmlns:a16="http://schemas.microsoft.com/office/drawing/2014/main" id="{6282403A-3074-4E59-9163-7CF54FE749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758" y="571912"/>
            <a:ext cx="6185264" cy="11140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3200" dirty="0">
                <a:latin typeface="KG Red Hands" panose="02000505000000020004" pitchFamily="2" charset="0"/>
              </a:rPr>
              <a:t>COMMUNICATION AND PARENT CONFERENCES</a:t>
            </a:r>
            <a:endParaRPr sz="3200" dirty="0">
              <a:latin typeface="KG Red Hands" panose="0200050500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3D7452-025D-4746-8E1F-733FFAB3C80E}"/>
              </a:ext>
            </a:extLst>
          </p:cNvPr>
          <p:cNvSpPr txBox="1"/>
          <p:nvPr/>
        </p:nvSpPr>
        <p:spPr>
          <a:xfrm>
            <a:off x="3957646" y="2431748"/>
            <a:ext cx="5247314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loRecess" panose="02000603000000000000" pitchFamily="2" charset="0"/>
                <a:ea typeface="HelloRecess" panose="02000603000000000000" pitchFamily="2" charset="0"/>
              </a:rPr>
              <a:t>Kristina.Dulaney-Johnson@stjohns.k12.fl.us</a:t>
            </a:r>
            <a:br>
              <a:rPr lang="en-US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endParaRPr lang="en-US" dirty="0"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HelloRecess" panose="02000603000000000000" pitchFamily="2" charset="0"/>
                <a:ea typeface="HelloRecess" panose="02000603000000000000" pitchFamily="2" charset="0"/>
              </a:rPr>
              <a:t>I am available before school from 8-9:15 a.m</a:t>
            </a:r>
            <a:r>
              <a:rPr lang="en-US" dirty="0">
                <a:highlight>
                  <a:srgbClr val="FFFF00"/>
                </a:highlight>
                <a:latin typeface="HelloRecess" panose="02000603000000000000" pitchFamily="2" charset="0"/>
                <a:ea typeface="HelloRecess" panose="02000603000000000000" pitchFamily="2" charset="0"/>
              </a:rPr>
              <a:t>.</a:t>
            </a:r>
            <a:br>
              <a:rPr lang="en-US" dirty="0">
                <a:highlight>
                  <a:srgbClr val="FFFF00"/>
                </a:highlight>
                <a:latin typeface="HelloRecess" panose="02000603000000000000" pitchFamily="2" charset="0"/>
                <a:ea typeface="HelloRecess" panose="02000603000000000000" pitchFamily="2" charset="0"/>
              </a:rPr>
            </a:br>
            <a:endParaRPr lang="en-US" dirty="0">
              <a:highlight>
                <a:srgbClr val="FFFF00"/>
              </a:highlight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endParaRPr lang="en-US" dirty="0">
              <a:highlight>
                <a:srgbClr val="FFFF00"/>
              </a:highlight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endParaRPr lang="en-US" dirty="0">
              <a:highlight>
                <a:srgbClr val="FFFF00"/>
              </a:highlight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highlight>
                <a:srgbClr val="FFFF00"/>
              </a:highlight>
              <a:latin typeface="HelloRecess" panose="02000603000000000000" pitchFamily="2" charset="0"/>
              <a:ea typeface="HelloRecess" panose="02000603000000000000" pitchFamily="2" charset="0"/>
            </a:endParaRPr>
          </a:p>
          <a:p>
            <a:endParaRPr lang="en-US" dirty="0">
              <a:highlight>
                <a:srgbClr val="FFFF00"/>
              </a:highlight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5F924A-0D0D-4E59-AECA-0860BF5FA516}"/>
              </a:ext>
            </a:extLst>
          </p:cNvPr>
          <p:cNvSpPr txBox="1"/>
          <p:nvPr/>
        </p:nvSpPr>
        <p:spPr>
          <a:xfrm>
            <a:off x="848686" y="5762868"/>
            <a:ext cx="10494628" cy="523220"/>
          </a:xfrm>
          <a:prstGeom prst="rect">
            <a:avLst/>
          </a:prstGeom>
          <a:solidFill>
            <a:srgbClr val="F37928"/>
          </a:solidFill>
          <a:ln>
            <a:solidFill>
              <a:srgbClr val="F37928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HelloRecess" panose="02000603000000000000" pitchFamily="2" charset="0"/>
                <a:ea typeface="HelloRecess" panose="02000603000000000000" pitchFamily="2" charset="0"/>
              </a:rPr>
              <a:t>IT IS IMPORTANT TO NOTE THAT ST. JOHN’S COUNTY SCHOOL DISTRICT TEACHERS HAVE UP TO 48 SCHOOL HOURS TO RESPOND TO A REQUEST FOR CONTACT. PLEASE DO NOT SUBMIT TIME SENSITIVE CONCERNS VIA EMAIL. </a:t>
            </a:r>
          </a:p>
        </p:txBody>
      </p:sp>
    </p:spTree>
    <p:extLst>
      <p:ext uri="{BB962C8B-B14F-4D97-AF65-F5344CB8AC3E}">
        <p14:creationId xmlns:p14="http://schemas.microsoft.com/office/powerpoint/2010/main" val="197679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9;p21">
            <a:extLst>
              <a:ext uri="{FF2B5EF4-FFF2-40B4-BE49-F238E27FC236}">
                <a16:creationId xmlns:a16="http://schemas.microsoft.com/office/drawing/2014/main" id="{6282403A-3074-4E59-9163-7CF54FE749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758" y="571912"/>
            <a:ext cx="9341482" cy="11140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3200" dirty="0">
                <a:latin typeface="KG Red Hands" panose="02000505000000020004" pitchFamily="2" charset="0"/>
              </a:rPr>
              <a:t>LEARNING STRATEGIES  YEAR AT A GLANCE</a:t>
            </a:r>
            <a:endParaRPr sz="3200" dirty="0">
              <a:latin typeface="KG Red Hands" panose="0200050500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AF7B0C-B50C-46E6-95A7-E80530C279A1}"/>
              </a:ext>
            </a:extLst>
          </p:cNvPr>
          <p:cNvSpPr txBox="1"/>
          <p:nvPr/>
        </p:nvSpPr>
        <p:spPr>
          <a:xfrm>
            <a:off x="848686" y="2431748"/>
            <a:ext cx="10494628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br>
              <a:rPr lang="en-US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r>
              <a:rPr lang="en-US" dirty="0">
                <a:latin typeface="HelloRecess" panose="02000603000000000000" pitchFamily="2" charset="0"/>
                <a:ea typeface="HelloRecess" panose="02000603000000000000" pitchFamily="2" charset="0"/>
              </a:rPr>
              <a:t>Learning Strategies focuses on developing and utilizing the following skills: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HelloRecess" panose="02000603000000000000" pitchFamily="2" charset="0"/>
                <a:ea typeface="HelloRecess" panose="02000603000000000000" pitchFamily="2" charset="0"/>
              </a:rPr>
              <a:t>Self-advocacy and self-determination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HelloRecess" panose="02000603000000000000" pitchFamily="2" charset="0"/>
                <a:ea typeface="HelloRecess" panose="02000603000000000000" pitchFamily="2" charset="0"/>
              </a:rPr>
              <a:t>Organizational strategies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HelloRecess" panose="02000603000000000000" pitchFamily="2" charset="0"/>
                <a:ea typeface="HelloRecess" panose="02000603000000000000" pitchFamily="2" charset="0"/>
              </a:rPr>
              <a:t>Study habits and skills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HelloRecess" panose="02000603000000000000" pitchFamily="2" charset="0"/>
                <a:ea typeface="HelloRecess" panose="02000603000000000000" pitchFamily="2" charset="0"/>
              </a:rPr>
              <a:t>Test-taking strategies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HelloRecess" panose="02000603000000000000" pitchFamily="2" charset="0"/>
                <a:ea typeface="HelloRecess" panose="02000603000000000000" pitchFamily="2" charset="0"/>
              </a:rPr>
              <a:t>Time-management strategies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FF7A0D-7F55-41A8-9599-6CD4C6C2920E}"/>
              </a:ext>
            </a:extLst>
          </p:cNvPr>
          <p:cNvSpPr txBox="1"/>
          <p:nvPr/>
        </p:nvSpPr>
        <p:spPr>
          <a:xfrm>
            <a:off x="2799825" y="5732089"/>
            <a:ext cx="6592349" cy="307777"/>
          </a:xfrm>
          <a:prstGeom prst="rect">
            <a:avLst/>
          </a:prstGeom>
          <a:solidFill>
            <a:srgbClr val="F37928"/>
          </a:solidFill>
          <a:ln>
            <a:solidFill>
              <a:srgbClr val="F37928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HelloRecess" panose="02000603000000000000" pitchFamily="2" charset="0"/>
                <a:ea typeface="HelloRecess" panose="02000603000000000000" pitchFamily="2" charset="0"/>
              </a:rPr>
              <a:t>SJCSD YEAR AT A GLANCE:</a:t>
            </a:r>
            <a:r>
              <a:rPr lang="en-US" sz="1400" u="sng" dirty="0">
                <a:solidFill>
                  <a:schemeClr val="bg1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HelloRecess" panose="02000603000000000000" pitchFamily="2" charset="0"/>
                <a:ea typeface="HelloRecess" panose="02000603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https://www.stjohns.k12.fl.us/year-at-a-glance/</a:t>
            </a:r>
            <a:r>
              <a:rPr lang="en-US" sz="1400" i="1" dirty="0">
                <a:solidFill>
                  <a:schemeClr val="bg1"/>
                </a:solidFill>
                <a:latin typeface="HelloRecess" panose="02000603000000000000" pitchFamily="2" charset="0"/>
                <a:ea typeface="HelloRecess" panose="02000603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9463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9;p21">
            <a:extLst>
              <a:ext uri="{FF2B5EF4-FFF2-40B4-BE49-F238E27FC236}">
                <a16:creationId xmlns:a16="http://schemas.microsoft.com/office/drawing/2014/main" id="{6282403A-3074-4E59-9163-7CF54FE749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758" y="571912"/>
            <a:ext cx="6185264" cy="11140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3200" dirty="0">
                <a:latin typeface="KG Red Hands" panose="02000505000000020004" pitchFamily="2" charset="0"/>
              </a:rPr>
              <a:t>READING YEAR AT A GLANCE</a:t>
            </a:r>
            <a:endParaRPr sz="3200" dirty="0">
              <a:latin typeface="KG Red Hands" panose="0200050500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AF7B0C-B50C-46E6-95A7-E80530C279A1}"/>
              </a:ext>
            </a:extLst>
          </p:cNvPr>
          <p:cNvSpPr txBox="1"/>
          <p:nvPr/>
        </p:nvSpPr>
        <p:spPr>
          <a:xfrm>
            <a:off x="848686" y="2431748"/>
            <a:ext cx="1049462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HelloRecess" panose="02000603000000000000" pitchFamily="2" charset="0"/>
                <a:ea typeface="HelloRecess" panose="02000603000000000000" pitchFamily="2" charset="0"/>
              </a:rPr>
              <a:t>Unique Skills Reading course focuses on a multi-sensory approach to decoding and encoding words. The focus is on foundational skills and their application across subjects and genres of reading.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FF7A0D-7F55-41A8-9599-6CD4C6C2920E}"/>
              </a:ext>
            </a:extLst>
          </p:cNvPr>
          <p:cNvSpPr txBox="1"/>
          <p:nvPr/>
        </p:nvSpPr>
        <p:spPr>
          <a:xfrm>
            <a:off x="2799825" y="5732089"/>
            <a:ext cx="6592349" cy="307777"/>
          </a:xfrm>
          <a:prstGeom prst="rect">
            <a:avLst/>
          </a:prstGeom>
          <a:solidFill>
            <a:srgbClr val="F37928"/>
          </a:solidFill>
          <a:ln>
            <a:solidFill>
              <a:srgbClr val="F37928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HelloRecess" panose="02000603000000000000" pitchFamily="2" charset="0"/>
                <a:ea typeface="HelloRecess" panose="02000603000000000000" pitchFamily="2" charset="0"/>
              </a:rPr>
              <a:t>SJCSD YEAR AT A GLANCE:</a:t>
            </a:r>
            <a:r>
              <a:rPr lang="en-US" sz="1400" u="sng" dirty="0">
                <a:solidFill>
                  <a:schemeClr val="bg1"/>
                </a:solidFill>
                <a:latin typeface="Century Gothic" panose="020B0502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HelloRecess" panose="02000603000000000000" pitchFamily="2" charset="0"/>
                <a:ea typeface="HelloRecess" panose="02000603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https://www.stjohns.k12.fl.us/year-at-a-glance/</a:t>
            </a:r>
            <a:r>
              <a:rPr lang="en-US" sz="1400" i="1" dirty="0">
                <a:solidFill>
                  <a:schemeClr val="bg1"/>
                </a:solidFill>
                <a:latin typeface="HelloRecess" panose="02000603000000000000" pitchFamily="2" charset="0"/>
                <a:ea typeface="HelloRecess" panose="02000603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7330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39;p21">
            <a:extLst>
              <a:ext uri="{FF2B5EF4-FFF2-40B4-BE49-F238E27FC236}">
                <a16:creationId xmlns:a16="http://schemas.microsoft.com/office/drawing/2014/main" id="{6282403A-3074-4E59-9163-7CF54FE749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758" y="571912"/>
            <a:ext cx="6185264" cy="11140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3200" dirty="0">
                <a:latin typeface="KG Red Hands" panose="02000505000000020004" pitchFamily="2" charset="0"/>
              </a:rPr>
              <a:t>GRADING</a:t>
            </a:r>
            <a:endParaRPr sz="3200" dirty="0">
              <a:latin typeface="KG Red Hands" panose="0200050500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3D7452-025D-4746-8E1F-733FFAB3C80E}"/>
              </a:ext>
            </a:extLst>
          </p:cNvPr>
          <p:cNvSpPr txBox="1"/>
          <p:nvPr/>
        </p:nvSpPr>
        <p:spPr>
          <a:xfrm>
            <a:off x="848686" y="2431748"/>
            <a:ext cx="10494628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HelloRecess" panose="02000603000000000000" pitchFamily="2" charset="0"/>
                <a:ea typeface="HelloRecess" panose="02000603000000000000" pitchFamily="2" charset="0"/>
              </a:rPr>
              <a:t>Students will receive grades in the formative (quiz and classwork) and summative (assessment) categories.</a:t>
            </a:r>
            <a:br>
              <a:rPr lang="en-US" dirty="0">
                <a:latin typeface="HelloRecess" panose="02000603000000000000" pitchFamily="2" charset="0"/>
                <a:ea typeface="HelloRecess" panose="02000603000000000000" pitchFamily="2" charset="0"/>
              </a:rPr>
            </a:br>
            <a:br>
              <a:rPr lang="en-US" dirty="0">
                <a:highlight>
                  <a:srgbClr val="FFFF00"/>
                </a:highlight>
                <a:latin typeface="HelloRecess" panose="02000603000000000000" pitchFamily="2" charset="0"/>
                <a:ea typeface="HelloRecess" panose="02000603000000000000" pitchFamily="2" charset="0"/>
              </a:rPr>
            </a:br>
            <a:br>
              <a:rPr lang="en-US" dirty="0">
                <a:highlight>
                  <a:srgbClr val="FFFF00"/>
                </a:highlight>
                <a:latin typeface="HelloRecess" panose="02000603000000000000" pitchFamily="2" charset="0"/>
                <a:ea typeface="HelloRecess" panose="02000603000000000000" pitchFamily="2" charset="0"/>
              </a:rPr>
            </a:br>
            <a:br>
              <a:rPr lang="en-US" dirty="0">
                <a:highlight>
                  <a:srgbClr val="FFFF00"/>
                </a:highlight>
                <a:latin typeface="HelloRecess" panose="02000603000000000000" pitchFamily="2" charset="0"/>
                <a:ea typeface="HelloRecess" panose="02000603000000000000" pitchFamily="2" charset="0"/>
              </a:rPr>
            </a:br>
            <a:endParaRPr lang="en-US" dirty="0">
              <a:highlight>
                <a:srgbClr val="FFFF00"/>
              </a:highlight>
              <a:latin typeface="HelloRecess" panose="02000603000000000000" pitchFamily="2" charset="0"/>
              <a:ea typeface="HelloReces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859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7A97FB5B-494B-48E0-A412-61651F5513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8019949"/>
              </p:ext>
            </p:extLst>
          </p:nvPr>
        </p:nvGraphicFramePr>
        <p:xfrm>
          <a:off x="7703779" y="1675995"/>
          <a:ext cx="5934483" cy="4723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Google Shape;139;p21">
            <a:extLst>
              <a:ext uri="{FF2B5EF4-FFF2-40B4-BE49-F238E27FC236}">
                <a16:creationId xmlns:a16="http://schemas.microsoft.com/office/drawing/2014/main" id="{780B09DD-D281-4A98-A882-8990DEF6CC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6963" y="561955"/>
            <a:ext cx="6185264" cy="111404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3200" dirty="0">
                <a:latin typeface="KG Red Hands" panose="02000505000000020004" pitchFamily="2" charset="0"/>
              </a:rPr>
              <a:t>THANK YOU! </a:t>
            </a:r>
            <a:endParaRPr sz="3200" dirty="0">
              <a:highlight>
                <a:srgbClr val="FFFF00"/>
              </a:highlight>
              <a:latin typeface="KG Red Hands" panose="02000505000000020004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59703F-1D1D-44CE-9E9E-C0A7AE7B73D6}"/>
              </a:ext>
            </a:extLst>
          </p:cNvPr>
          <p:cNvSpPr/>
          <p:nvPr/>
        </p:nvSpPr>
        <p:spPr>
          <a:xfrm>
            <a:off x="401652" y="2085175"/>
            <a:ext cx="6725541" cy="2085174"/>
          </a:xfrm>
          <a:prstGeom prst="rect">
            <a:avLst/>
          </a:prstGeom>
          <a:solidFill>
            <a:srgbClr val="CCCC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HelloRecess" panose="02000603000000000000" pitchFamily="2" charset="0"/>
                <a:ea typeface="HelloRecess" panose="02000603000000000000" pitchFamily="2" charset="0"/>
              </a:rPr>
              <a:t>IT IS A PLEASURE TO PARTNER WITH YOU IN THIS YEAR’S EDUCATIONAL JOURNEY. WE APPRECIATE YOUR CONTINUED SUPPORT.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3C3F3F9-E1BF-4832-994B-D90D94714074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85000"/>
          </a:blip>
          <a:stretch>
            <a:fillRect/>
          </a:stretch>
        </p:blipFill>
        <p:spPr>
          <a:xfrm>
            <a:off x="9284749" y="4970018"/>
            <a:ext cx="1576291" cy="17511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33C7287-1BF2-46F2-AFA4-95CDEF665E10}"/>
              </a:ext>
            </a:extLst>
          </p:cNvPr>
          <p:cNvSpPr/>
          <p:nvPr/>
        </p:nvSpPr>
        <p:spPr>
          <a:xfrm>
            <a:off x="554052" y="5144263"/>
            <a:ext cx="4189177" cy="793336"/>
          </a:xfrm>
          <a:prstGeom prst="rect">
            <a:avLst/>
          </a:prstGeom>
          <a:solidFill>
            <a:srgbClr val="F3792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CollegiateFLF" panose="02000603060000020004" pitchFamily="2" charset="0"/>
                <a:ea typeface="HelloRecess" panose="02000603000000000000" pitchFamily="2" charset="0"/>
              </a:rPr>
              <a:t>HORNS UP…TOCOI!</a:t>
            </a:r>
          </a:p>
        </p:txBody>
      </p:sp>
    </p:spTree>
    <p:extLst>
      <p:ext uri="{BB962C8B-B14F-4D97-AF65-F5344CB8AC3E}">
        <p14:creationId xmlns:p14="http://schemas.microsoft.com/office/powerpoint/2010/main" val="3223509635"/>
      </p:ext>
    </p:extLst>
  </p:cSld>
  <p:clrMapOvr>
    <a:masterClrMapping/>
  </p:clrMapOvr>
</p:sld>
</file>

<file path=ppt/theme/theme1.xml><?xml version="1.0" encoding="utf-8"?>
<a:theme xmlns:a="http://schemas.openxmlformats.org/drawingml/2006/main" name="Tybalt template">
  <a:themeElements>
    <a:clrScheme name="Custom 347">
      <a:dk1>
        <a:srgbClr val="1A1135"/>
      </a:dk1>
      <a:lt1>
        <a:srgbClr val="FFFFFF"/>
      </a:lt1>
      <a:dk2>
        <a:srgbClr val="6A6185"/>
      </a:dk2>
      <a:lt2>
        <a:srgbClr val="F1F0F3"/>
      </a:lt2>
      <a:accent1>
        <a:srgbClr val="EB37A6"/>
      </a:accent1>
      <a:accent2>
        <a:srgbClr val="8A3ACC"/>
      </a:accent2>
      <a:accent3>
        <a:srgbClr val="1994EB"/>
      </a:accent3>
      <a:accent4>
        <a:srgbClr val="80D126"/>
      </a:accent4>
      <a:accent5>
        <a:srgbClr val="FFBF00"/>
      </a:accent5>
      <a:accent6>
        <a:srgbClr val="F1473D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345</Words>
  <Application>Microsoft Office PowerPoint</Application>
  <PresentationFormat>Widescreen</PresentationFormat>
  <Paragraphs>33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KG Red Hands</vt:lpstr>
      <vt:lpstr>Wingdings</vt:lpstr>
      <vt:lpstr>HelloRecess</vt:lpstr>
      <vt:lpstr>Calibri</vt:lpstr>
      <vt:lpstr>Caveat Brush</vt:lpstr>
      <vt:lpstr>Patrick Hand</vt:lpstr>
      <vt:lpstr>CollegiateFLF</vt:lpstr>
      <vt:lpstr>Arial</vt:lpstr>
      <vt:lpstr>Century Gothic</vt:lpstr>
      <vt:lpstr>Tybalt template</vt:lpstr>
      <vt:lpstr>TOCOI CREEK HIGH SCHOOL </vt:lpstr>
      <vt:lpstr>Mrs. Johnson </vt:lpstr>
      <vt:lpstr>COMMUNICATION AND PARENT CONFERENCES</vt:lpstr>
      <vt:lpstr>LEARNING STRATEGIES  YEAR AT A GLANCE</vt:lpstr>
      <vt:lpstr>READING YEAR AT A GLANCE</vt:lpstr>
      <vt:lpstr>GRADING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TOCOI CREEK HIGH SCHOOL </dc:title>
  <dc:creator>Amanda A. Lewis</dc:creator>
  <cp:lastModifiedBy>Kristina L. Dulaney-Johnson</cp:lastModifiedBy>
  <cp:revision>4</cp:revision>
  <dcterms:created xsi:type="dcterms:W3CDTF">2021-09-20T16:36:07Z</dcterms:created>
  <dcterms:modified xsi:type="dcterms:W3CDTF">2021-10-02T11:00:46Z</dcterms:modified>
</cp:coreProperties>
</file>