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64" r:id="rId2"/>
    <p:sldId id="265" r:id="rId3"/>
    <p:sldId id="266" r:id="rId4"/>
    <p:sldId id="267" r:id="rId5"/>
    <p:sldId id="268" r:id="rId6"/>
    <p:sldId id="269" r:id="rId7"/>
    <p:sldId id="272" r:id="rId8"/>
    <p:sldId id="274"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
      <p:font typeface="CollegiateFLF" panose="020B0604020202020204"/>
      <p:regular r:id="rId19"/>
    </p:embeddedFont>
    <p:embeddedFont>
      <p:font typeface="HelloRecess" panose="020B0604020202020204" charset="0"/>
      <p:regular r:id="rId20"/>
    </p:embeddedFont>
    <p:embeddedFont>
      <p:font typeface="Informal Roman" panose="030604020304060B0204" pitchFamily="66" charset="0"/>
      <p:regular r:id="rId21"/>
    </p:embeddedFont>
    <p:embeddedFont>
      <p:font typeface="KG Red Hands"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1902C3-296A-4583-9EAD-78CA38CF3F3D}">
          <p14:sldIdLst>
            <p14:sldId id="264"/>
            <p14:sldId id="265"/>
            <p14:sldId id="266"/>
            <p14:sldId id="267"/>
            <p14:sldId id="268"/>
            <p14:sldId id="269"/>
            <p14:sldId id="272"/>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928"/>
    <a:srgbClr val="CCC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7" d="100"/>
          <a:sy n="67" d="100"/>
        </p:scale>
        <p:origin x="5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C61DA-1167-4853-B1DD-BB9EE8040904}" type="doc">
      <dgm:prSet loTypeId="urn:microsoft.com/office/officeart/2009/3/layout/SnapshotPictureList" loCatId="picture" qsTypeId="urn:microsoft.com/office/officeart/2005/8/quickstyle/simple1" qsCatId="simple" csTypeId="urn:microsoft.com/office/officeart/2005/8/colors/accent0_1" csCatId="mainScheme" phldr="1"/>
      <dgm:spPr/>
      <dgm:t>
        <a:bodyPr/>
        <a:lstStyle/>
        <a:p>
          <a:endParaRPr lang="en-US"/>
        </a:p>
      </dgm:t>
    </dgm:pt>
    <dgm:pt modelId="{3101DFAD-50EA-4B42-AE2E-98A4BFA193A2}">
      <dgm:prSet phldrT="[Text]"/>
      <dgm:spPr/>
      <dgm:t>
        <a:bodyPr/>
        <a:lstStyle/>
        <a:p>
          <a:pPr algn="ctr"/>
          <a:endParaRPr lang="en-US" dirty="0"/>
        </a:p>
      </dgm:t>
    </dgm:pt>
    <dgm:pt modelId="{C46C81D5-10CF-4E05-BDA8-CAB844A9724C}" type="parTrans" cxnId="{21383885-FDA7-41EB-B3EF-27BB12367314}">
      <dgm:prSet/>
      <dgm:spPr/>
      <dgm:t>
        <a:bodyPr/>
        <a:lstStyle/>
        <a:p>
          <a:endParaRPr lang="en-US"/>
        </a:p>
      </dgm:t>
    </dgm:pt>
    <dgm:pt modelId="{B4DD0DF6-105D-4F6A-B0FC-F31E08E54332}" type="sibTrans" cxnId="{21383885-FDA7-41EB-B3EF-27BB12367314}">
      <dgm:prSet/>
      <dgm:spPr/>
      <dgm:t>
        <a:bodyPr/>
        <a:lstStyle/>
        <a:p>
          <a:endParaRPr lang="en-US"/>
        </a:p>
      </dgm:t>
    </dgm:pt>
    <dgm:pt modelId="{4293EEEB-FBB9-499E-A741-9D4E9DF283D5}" type="pres">
      <dgm:prSet presAssocID="{42BC61DA-1167-4853-B1DD-BB9EE8040904}" presName="Name0" presStyleCnt="0">
        <dgm:presLayoutVars>
          <dgm:chMax/>
          <dgm:chPref/>
          <dgm:dir/>
          <dgm:animLvl val="lvl"/>
        </dgm:presLayoutVars>
      </dgm:prSet>
      <dgm:spPr/>
    </dgm:pt>
    <dgm:pt modelId="{D1C3D9E6-7DC3-49CE-913B-26DE1EC86C51}" type="pres">
      <dgm:prSet presAssocID="{3101DFAD-50EA-4B42-AE2E-98A4BFA193A2}" presName="composite" presStyleCnt="0"/>
      <dgm:spPr/>
    </dgm:pt>
    <dgm:pt modelId="{6414FEAD-B1B7-4BAE-8EE6-D9E9B7CE48FC}" type="pres">
      <dgm:prSet presAssocID="{3101DFAD-50EA-4B42-AE2E-98A4BFA193A2}" presName="ParentAccentShape" presStyleLbl="trBgShp" presStyleIdx="0" presStyleCnt="1" custScaleX="72069" custLinFactNeighborX="-9853" custLinFactNeighborY="364"/>
      <dgm:spPr/>
    </dgm:pt>
    <dgm:pt modelId="{B9100DFB-07EF-4CB5-BBF6-2AE53BA778C0}" type="pres">
      <dgm:prSet presAssocID="{3101DFAD-50EA-4B42-AE2E-98A4BFA193A2}" presName="ParentText" presStyleLbl="revTx" presStyleIdx="0" presStyleCnt="2" custLinFactY="-700000" custLinFactNeighborX="-13472" custLinFactNeighborY="-770375">
        <dgm:presLayoutVars>
          <dgm:chMax val="1"/>
          <dgm:chPref val="1"/>
          <dgm:bulletEnabled val="1"/>
        </dgm:presLayoutVars>
      </dgm:prSet>
      <dgm:spPr/>
    </dgm:pt>
    <dgm:pt modelId="{B0F74250-ECD8-42D2-9DDE-FB0F69D3C6BB}" type="pres">
      <dgm:prSet presAssocID="{3101DFAD-50EA-4B42-AE2E-98A4BFA193A2}" presName="ChildText" presStyleLbl="revTx" presStyleIdx="1" presStyleCnt="2">
        <dgm:presLayoutVars>
          <dgm:chMax val="0"/>
          <dgm:chPref val="0"/>
        </dgm:presLayoutVars>
      </dgm:prSet>
      <dgm:spPr/>
    </dgm:pt>
    <dgm:pt modelId="{99F6F1DB-685B-47A5-81F5-671D7D6D5B20}" type="pres">
      <dgm:prSet presAssocID="{3101DFAD-50EA-4B42-AE2E-98A4BFA193A2}" presName="ChildAccentShape" presStyleLbl="trBgShp" presStyleIdx="0" presStyleCnt="1"/>
      <dgm:spPr/>
    </dgm:pt>
    <dgm:pt modelId="{2EBF40CF-C2DD-4D4D-840D-0EE4604C1D0B}" type="pres">
      <dgm:prSet presAssocID="{3101DFAD-50EA-4B42-AE2E-98A4BFA193A2}" presName="Image" presStyleLbl="alignImgPlace1" presStyleIdx="0" presStyleCnt="1" custScaleY="167235" custLinFactX="100000" custLinFactY="100000" custLinFactNeighborX="128156" custLinFactNeighborY="100819"/>
      <dgm:spPr/>
    </dgm:pt>
  </dgm:ptLst>
  <dgm:cxnLst>
    <dgm:cxn modelId="{43EF884C-3BBF-4B35-B500-7003A14AFC67}" type="presOf" srcId="{42BC61DA-1167-4853-B1DD-BB9EE8040904}" destId="{4293EEEB-FBB9-499E-A741-9D4E9DF283D5}" srcOrd="0" destOrd="0" presId="urn:microsoft.com/office/officeart/2009/3/layout/SnapshotPictureList"/>
    <dgm:cxn modelId="{21383885-FDA7-41EB-B3EF-27BB12367314}" srcId="{42BC61DA-1167-4853-B1DD-BB9EE8040904}" destId="{3101DFAD-50EA-4B42-AE2E-98A4BFA193A2}" srcOrd="0" destOrd="0" parTransId="{C46C81D5-10CF-4E05-BDA8-CAB844A9724C}" sibTransId="{B4DD0DF6-105D-4F6A-B0FC-F31E08E54332}"/>
    <dgm:cxn modelId="{0BC6EB89-A99C-4428-977F-94BB52A9B726}" type="presOf" srcId="{3101DFAD-50EA-4B42-AE2E-98A4BFA193A2}" destId="{B9100DFB-07EF-4CB5-BBF6-2AE53BA778C0}" srcOrd="0" destOrd="0" presId="urn:microsoft.com/office/officeart/2009/3/layout/SnapshotPictureList"/>
    <dgm:cxn modelId="{6F50747E-480F-4BEC-B6AC-39B2CBF19220}" type="presParOf" srcId="{4293EEEB-FBB9-499E-A741-9D4E9DF283D5}" destId="{D1C3D9E6-7DC3-49CE-913B-26DE1EC86C51}" srcOrd="0" destOrd="0" presId="urn:microsoft.com/office/officeart/2009/3/layout/SnapshotPictureList"/>
    <dgm:cxn modelId="{F91A26FA-9C87-4C3E-8D2D-6B3EEFDBC33A}" type="presParOf" srcId="{D1C3D9E6-7DC3-49CE-913B-26DE1EC86C51}" destId="{6414FEAD-B1B7-4BAE-8EE6-D9E9B7CE48FC}" srcOrd="0" destOrd="0" presId="urn:microsoft.com/office/officeart/2009/3/layout/SnapshotPictureList"/>
    <dgm:cxn modelId="{988EDB19-3E96-45B9-8C45-030E09D09206}" type="presParOf" srcId="{D1C3D9E6-7DC3-49CE-913B-26DE1EC86C51}" destId="{B9100DFB-07EF-4CB5-BBF6-2AE53BA778C0}" srcOrd="1" destOrd="0" presId="urn:microsoft.com/office/officeart/2009/3/layout/SnapshotPictureList"/>
    <dgm:cxn modelId="{4BDA9C45-CDE8-4393-B84F-A244EF934FC9}" type="presParOf" srcId="{D1C3D9E6-7DC3-49CE-913B-26DE1EC86C51}" destId="{B0F74250-ECD8-42D2-9DDE-FB0F69D3C6BB}" srcOrd="2" destOrd="0" presId="urn:microsoft.com/office/officeart/2009/3/layout/SnapshotPictureList"/>
    <dgm:cxn modelId="{7B4D727E-73F3-4102-BD25-0F77A2D06F2F}" type="presParOf" srcId="{D1C3D9E6-7DC3-49CE-913B-26DE1EC86C51}" destId="{99F6F1DB-685B-47A5-81F5-671D7D6D5B20}" srcOrd="3" destOrd="0" presId="urn:microsoft.com/office/officeart/2009/3/layout/SnapshotPictureList"/>
    <dgm:cxn modelId="{BACBF816-8CD6-4DED-8B8F-5DE286C27173}" type="presParOf" srcId="{D1C3D9E6-7DC3-49CE-913B-26DE1EC86C51}" destId="{2EBF40CF-C2DD-4D4D-840D-0EE4604C1D0B}"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4FEAD-B1B7-4BAE-8EE6-D9E9B7CE48FC}">
      <dsp:nvSpPr>
        <dsp:cNvPr id="0" name=""/>
        <dsp:cNvSpPr/>
      </dsp:nvSpPr>
      <dsp:spPr>
        <a:xfrm>
          <a:off x="68406" y="1170537"/>
          <a:ext cx="619546" cy="611742"/>
        </a:xfrm>
        <a:prstGeom prst="frame">
          <a:avLst>
            <a:gd name="adj1" fmla="val 5450"/>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F40CF-C2DD-4D4D-840D-0EE4604C1D0B}">
      <dsp:nvSpPr>
        <dsp:cNvPr id="0" name=""/>
        <dsp:cNvSpPr/>
      </dsp:nvSpPr>
      <dsp:spPr>
        <a:xfrm>
          <a:off x="562180" y="1800964"/>
          <a:ext cx="826604" cy="967713"/>
        </a:xfrm>
        <a:prstGeom prst="rect">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100DFB-07EF-4CB5-BBF6-2AE53BA778C0}">
      <dsp:nvSpPr>
        <dsp:cNvPr id="0" name=""/>
        <dsp:cNvSpPr/>
      </dsp:nvSpPr>
      <dsp:spPr>
        <a:xfrm>
          <a:off x="0" y="606167"/>
          <a:ext cx="792996" cy="72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19050" rIns="50800" bIns="1905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0" y="606167"/>
        <a:ext cx="792996" cy="72614"/>
      </dsp:txXfrm>
    </dsp:sp>
    <dsp:sp modelId="{B0F74250-ECD8-42D2-9DDE-FB0F69D3C6BB}">
      <dsp:nvSpPr>
        <dsp:cNvPr id="0" name=""/>
        <dsp:cNvSpPr/>
      </dsp:nvSpPr>
      <dsp:spPr>
        <a:xfrm>
          <a:off x="927708" y="1168311"/>
          <a:ext cx="393026" cy="61174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1360-C833-41EE-9C10-66506FCD41C1}"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2C4E-567F-476A-A828-A3E324F1A4A5}" type="slidenum">
              <a:rPr lang="en-US" smtClean="0"/>
              <a:t>‹#›</a:t>
            </a:fld>
            <a:endParaRPr lang="en-US"/>
          </a:p>
        </p:txBody>
      </p:sp>
    </p:spTree>
    <p:extLst>
      <p:ext uri="{BB962C8B-B14F-4D97-AF65-F5344CB8AC3E}">
        <p14:creationId xmlns:p14="http://schemas.microsoft.com/office/powerpoint/2010/main" val="116745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8984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0934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3671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3137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1540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1727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0387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477169"/>
            <a:ext cx="8874400" cy="1300133"/>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49" name="Google Shape;49;p8"/>
          <p:cNvSpPr txBox="1">
            <a:spLocks noGrp="1"/>
          </p:cNvSpPr>
          <p:nvPr>
            <p:ph type="title"/>
          </p:nvPr>
        </p:nvSpPr>
        <p:spPr>
          <a:xfrm>
            <a:off x="609600" y="620334"/>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body" idx="1"/>
          </p:nvPr>
        </p:nvSpPr>
        <p:spPr>
          <a:xfrm>
            <a:off x="6096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1" name="Google Shape;51;p8"/>
          <p:cNvSpPr txBox="1">
            <a:spLocks noGrp="1"/>
          </p:cNvSpPr>
          <p:nvPr>
            <p:ph type="body" idx="2"/>
          </p:nvPr>
        </p:nvSpPr>
        <p:spPr>
          <a:xfrm>
            <a:off x="4415802"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2" name="Google Shape;52;p8"/>
          <p:cNvSpPr txBox="1">
            <a:spLocks noGrp="1"/>
          </p:cNvSpPr>
          <p:nvPr>
            <p:ph type="body" idx="3"/>
          </p:nvPr>
        </p:nvSpPr>
        <p:spPr>
          <a:xfrm>
            <a:off x="82220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3" name="Google Shape;53;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49571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00"/>
            </a:gs>
            <a:gs pos="81000">
              <a:srgbClr val="585A5F"/>
            </a:gs>
          </a:gsLst>
          <a:lin ang="2700006"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620334"/>
            <a:ext cx="7824800" cy="1002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609600" y="1999333"/>
            <a:ext cx="10972800" cy="41692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rtl="0">
              <a:buNone/>
              <a:defRPr sz="753">
                <a:solidFill>
                  <a:schemeClr val="dk1"/>
                </a:solidFill>
                <a:latin typeface="Caveat Brush"/>
                <a:ea typeface="Caveat Brush"/>
                <a:cs typeface="Caveat Brush"/>
                <a:sym typeface="Caveat Brush"/>
              </a:defRPr>
            </a:lvl1pPr>
            <a:lvl2pPr lvl="1" algn="r" rtl="0">
              <a:buNone/>
              <a:defRPr sz="753">
                <a:solidFill>
                  <a:schemeClr val="dk1"/>
                </a:solidFill>
                <a:latin typeface="Caveat Brush"/>
                <a:ea typeface="Caveat Brush"/>
                <a:cs typeface="Caveat Brush"/>
                <a:sym typeface="Caveat Brush"/>
              </a:defRPr>
            </a:lvl2pPr>
            <a:lvl3pPr lvl="2" algn="r" rtl="0">
              <a:buNone/>
              <a:defRPr sz="753">
                <a:solidFill>
                  <a:schemeClr val="dk1"/>
                </a:solidFill>
                <a:latin typeface="Caveat Brush"/>
                <a:ea typeface="Caveat Brush"/>
                <a:cs typeface="Caveat Brush"/>
                <a:sym typeface="Caveat Brush"/>
              </a:defRPr>
            </a:lvl3pPr>
            <a:lvl4pPr lvl="3" algn="r" rtl="0">
              <a:buNone/>
              <a:defRPr sz="753">
                <a:solidFill>
                  <a:schemeClr val="dk1"/>
                </a:solidFill>
                <a:latin typeface="Caveat Brush"/>
                <a:ea typeface="Caveat Brush"/>
                <a:cs typeface="Caveat Brush"/>
                <a:sym typeface="Caveat Brush"/>
              </a:defRPr>
            </a:lvl4pPr>
            <a:lvl5pPr lvl="4" algn="r" rtl="0">
              <a:buNone/>
              <a:defRPr sz="753">
                <a:solidFill>
                  <a:schemeClr val="dk1"/>
                </a:solidFill>
                <a:latin typeface="Caveat Brush"/>
                <a:ea typeface="Caveat Brush"/>
                <a:cs typeface="Caveat Brush"/>
                <a:sym typeface="Caveat Brush"/>
              </a:defRPr>
            </a:lvl5pPr>
            <a:lvl6pPr lvl="5" algn="r" rtl="0">
              <a:buNone/>
              <a:defRPr sz="753">
                <a:solidFill>
                  <a:schemeClr val="dk1"/>
                </a:solidFill>
                <a:latin typeface="Caveat Brush"/>
                <a:ea typeface="Caveat Brush"/>
                <a:cs typeface="Caveat Brush"/>
                <a:sym typeface="Caveat Brush"/>
              </a:defRPr>
            </a:lvl6pPr>
            <a:lvl7pPr lvl="6" algn="r" rtl="0">
              <a:buNone/>
              <a:defRPr sz="753">
                <a:solidFill>
                  <a:schemeClr val="dk1"/>
                </a:solidFill>
                <a:latin typeface="Caveat Brush"/>
                <a:ea typeface="Caveat Brush"/>
                <a:cs typeface="Caveat Brush"/>
                <a:sym typeface="Caveat Brush"/>
              </a:defRPr>
            </a:lvl7pPr>
            <a:lvl8pPr lvl="7" algn="r" rtl="0">
              <a:buNone/>
              <a:defRPr sz="753">
                <a:solidFill>
                  <a:schemeClr val="dk1"/>
                </a:solidFill>
                <a:latin typeface="Caveat Brush"/>
                <a:ea typeface="Caveat Brush"/>
                <a:cs typeface="Caveat Brush"/>
                <a:sym typeface="Caveat Brush"/>
              </a:defRPr>
            </a:lvl8pPr>
            <a:lvl9pPr lvl="8" algn="r" rtl="0">
              <a:buNone/>
              <a:defRPr sz="753">
                <a:solidFill>
                  <a:schemeClr val="dk1"/>
                </a:solidFill>
                <a:latin typeface="Caveat Brush"/>
                <a:ea typeface="Caveat Brush"/>
                <a:cs typeface="Caveat Brush"/>
                <a:sym typeface="Caveat Brush"/>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2679930"/>
      </p:ext>
    </p:extLst>
  </p:cSld>
  <p:clrMap bg1="lt1" tx1="dk1" bg2="dk2" tx2="lt2" accent1="accent1" accent2="accent2" accent3="accent3" accent4="accent4" accent5="accent5" accent6="accent6" hlink="hlink" folHlink="folHlink"/>
  <p:sldLayoutIdLst>
    <p:sldLayoutId id="2147483661"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Julia.Post@Stjohns.k12.fl.u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647413"/>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TOCOI CREEK HIGH SCHOOL</a:t>
            </a:r>
            <a:br>
              <a:rPr lang="en-US" sz="3200" dirty="0">
                <a:latin typeface="KG Red Hands" panose="02000505000000020004" pitchFamily="2" charset="0"/>
              </a:rPr>
            </a:br>
            <a:endParaRPr sz="3200" dirty="0">
              <a:latin typeface="KG Red Hands" panose="02000505000000020004" pitchFamily="2" charset="0"/>
            </a:endParaRPr>
          </a:p>
        </p:txBody>
      </p:sp>
      <p:pic>
        <p:nvPicPr>
          <p:cNvPr id="10" name="Picture 9" descr="Logo&#10;&#10;Description automatically generated">
            <a:extLst>
              <a:ext uri="{FF2B5EF4-FFF2-40B4-BE49-F238E27FC236}">
                <a16:creationId xmlns:a16="http://schemas.microsoft.com/office/drawing/2014/main" id="{87D9CAC0-8F27-44B4-903E-C9B9FE4A946E}"/>
              </a:ext>
            </a:extLst>
          </p:cNvPr>
          <p:cNvPicPr>
            <a:picLocks noChangeAspect="1"/>
          </p:cNvPicPr>
          <p:nvPr/>
        </p:nvPicPr>
        <p:blipFill>
          <a:blip r:embed="rId3">
            <a:alphaModFix amt="50000"/>
          </a:blip>
          <a:stretch>
            <a:fillRect/>
          </a:stretch>
        </p:blipFill>
        <p:spPr>
          <a:xfrm>
            <a:off x="6384022" y="647413"/>
            <a:ext cx="795093" cy="883270"/>
          </a:xfrm>
          <a:prstGeom prst="rect">
            <a:avLst/>
          </a:prstGeom>
        </p:spPr>
      </p:pic>
      <p:sp>
        <p:nvSpPr>
          <p:cNvPr id="7" name="TextBox 6">
            <a:extLst>
              <a:ext uri="{FF2B5EF4-FFF2-40B4-BE49-F238E27FC236}">
                <a16:creationId xmlns:a16="http://schemas.microsoft.com/office/drawing/2014/main" id="{193071B8-9960-40E1-A308-841E9A3A9594}"/>
              </a:ext>
            </a:extLst>
          </p:cNvPr>
          <p:cNvSpPr txBox="1"/>
          <p:nvPr/>
        </p:nvSpPr>
        <p:spPr>
          <a:xfrm>
            <a:off x="198758" y="1165939"/>
            <a:ext cx="609460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135"/>
                </a:solidFill>
                <a:effectLst/>
                <a:uLnTx/>
                <a:uFillTx/>
                <a:latin typeface="KG Red Hands" panose="02000505000000020004" pitchFamily="2" charset="0"/>
                <a:ea typeface="+mn-ea"/>
                <a:cs typeface="+mn-cs"/>
              </a:rPr>
              <a:t>2021 – 2022 Open House</a:t>
            </a:r>
            <a:endParaRPr kumimoji="0" lang="en-US" sz="1800" b="0" i="0" u="none" strike="noStrike" kern="1200" cap="none" spc="0" normalizeH="0" baseline="0" noProof="0" dirty="0">
              <a:ln>
                <a:noFill/>
              </a:ln>
              <a:solidFill>
                <a:srgbClr val="1A1135"/>
              </a:solidFill>
              <a:effectLst/>
              <a:uLnTx/>
              <a:uFillTx/>
              <a:latin typeface="Arial"/>
              <a:ea typeface="+mn-ea"/>
              <a:cs typeface="+mn-cs"/>
            </a:endParaRPr>
          </a:p>
        </p:txBody>
      </p:sp>
      <p:sp>
        <p:nvSpPr>
          <p:cNvPr id="2" name="TextBox 1">
            <a:extLst>
              <a:ext uri="{FF2B5EF4-FFF2-40B4-BE49-F238E27FC236}">
                <a16:creationId xmlns:a16="http://schemas.microsoft.com/office/drawing/2014/main" id="{48C8A2CF-C0BA-42E0-8615-0178B53FCA0D}"/>
              </a:ext>
            </a:extLst>
          </p:cNvPr>
          <p:cNvSpPr txBox="1"/>
          <p:nvPr/>
        </p:nvSpPr>
        <p:spPr>
          <a:xfrm>
            <a:off x="2276475" y="2447925"/>
            <a:ext cx="7096125" cy="2862322"/>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Informal Roman" panose="030604020304060B0204" pitchFamily="66" charset="0"/>
              </a:rPr>
              <a:t>Digital, 2d and 3d Art</a:t>
            </a:r>
          </a:p>
          <a:p>
            <a:pPr algn="ctr"/>
            <a:endParaRPr lang="en-US" sz="6000" b="1" dirty="0">
              <a:effectLst>
                <a:outerShdw blurRad="38100" dist="38100" dir="2700000" algn="tl">
                  <a:srgbClr val="000000">
                    <a:alpha val="43137"/>
                  </a:srgbClr>
                </a:outerShdw>
              </a:effectLst>
              <a:latin typeface="Informal Roman" panose="030604020304060B0204" pitchFamily="66" charset="0"/>
            </a:endParaRPr>
          </a:p>
          <a:p>
            <a:pPr algn="ctr"/>
            <a:r>
              <a:rPr lang="en-US" sz="6000" b="1" dirty="0">
                <a:effectLst>
                  <a:outerShdw blurRad="38100" dist="38100" dir="2700000" algn="tl">
                    <a:srgbClr val="000000">
                      <a:alpha val="43137"/>
                    </a:srgbClr>
                  </a:outerShdw>
                </a:effectLst>
                <a:latin typeface="Informal Roman" panose="030604020304060B0204" pitchFamily="66" charset="0"/>
              </a:rPr>
              <a:t>Mrs. Post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7A97FB5B-494B-48E0-A412-61651F551397}"/>
              </a:ext>
            </a:extLst>
          </p:cNvPr>
          <p:cNvGraphicFramePr/>
          <p:nvPr>
            <p:extLst>
              <p:ext uri="{D42A27DB-BD31-4B8C-83A1-F6EECF244321}">
                <p14:modId xmlns:p14="http://schemas.microsoft.com/office/powerpoint/2010/main" val="3205105260"/>
              </p:ext>
            </p:extLst>
          </p:nvPr>
        </p:nvGraphicFramePr>
        <p:xfrm>
          <a:off x="9031565" y="2165272"/>
          <a:ext cx="1388785" cy="2768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extLst>
              <a:ext uri="{FF2B5EF4-FFF2-40B4-BE49-F238E27FC236}">
                <a16:creationId xmlns:a16="http://schemas.microsoft.com/office/drawing/2014/main" id="{0859703F-1D1D-44CE-9E9E-C0A7AE7B73D6}"/>
              </a:ext>
            </a:extLst>
          </p:cNvPr>
          <p:cNvSpPr/>
          <p:nvPr/>
        </p:nvSpPr>
        <p:spPr>
          <a:xfrm>
            <a:off x="401652" y="2085174"/>
            <a:ext cx="6725541" cy="3939611"/>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effectLst/>
                <a:latin typeface="Informal Roman" panose="030604020304060B0204" pitchFamily="66" charset="0"/>
                <a:ea typeface="Calibri" panose="020F0502020204030204" pitchFamily="34" charset="0"/>
                <a:cs typeface="Times New Roman" panose="02020603050405020304" pitchFamily="18" charset="0"/>
              </a:rPr>
              <a:t>Art is a way to “Express” what you cannot say into words. I have had a passion for art since I was a little girl. I originally grew up in New Jersey and became a Floridian about 15 years ago. While I was in grade school, there wasn’t a year where I did not take an art class. I continue my passion for art, and I went to Jacksonville University where I received my Bachelor of Fine Arts in Graphic Design. From there I went to pursue my teaching certificate in art. I have now been teaching for 10 years and enjoy working with my students building their artistic abilities. </a:t>
            </a:r>
          </a:p>
        </p:txBody>
      </p:sp>
      <p:sp>
        <p:nvSpPr>
          <p:cNvPr id="2" name="TextBox 1">
            <a:extLst>
              <a:ext uri="{FF2B5EF4-FFF2-40B4-BE49-F238E27FC236}">
                <a16:creationId xmlns:a16="http://schemas.microsoft.com/office/drawing/2014/main" id="{BD5DC951-1FDA-43AE-8EEB-4D9B0B3CA2C2}"/>
              </a:ext>
            </a:extLst>
          </p:cNvPr>
          <p:cNvSpPr txBox="1"/>
          <p:nvPr/>
        </p:nvSpPr>
        <p:spPr>
          <a:xfrm>
            <a:off x="978359" y="476250"/>
            <a:ext cx="5572125" cy="1107996"/>
          </a:xfrm>
          <a:prstGeom prst="rect">
            <a:avLst/>
          </a:prstGeom>
          <a:noFill/>
        </p:spPr>
        <p:txBody>
          <a:bodyPr wrap="square" rtlCol="0">
            <a:spAutoFit/>
          </a:bodyPr>
          <a:lstStyle/>
          <a:p>
            <a:r>
              <a:rPr lang="en-US" sz="6600" dirty="0">
                <a:latin typeface="Informal Roman" panose="030604020304060B0204" pitchFamily="66" charset="0"/>
              </a:rPr>
              <a:t>About Me</a:t>
            </a:r>
            <a:r>
              <a:rPr lang="en-US" dirty="0">
                <a:latin typeface="Informal Roman" panose="030604020304060B0204" pitchFamily="66" charset="0"/>
              </a:rPr>
              <a:t>:</a:t>
            </a:r>
          </a:p>
        </p:txBody>
      </p:sp>
      <p:pic>
        <p:nvPicPr>
          <p:cNvPr id="4" name="Picture 3" descr="A person smiling for the camera&#10;&#10;Description automatically generated with medium confidence">
            <a:extLst>
              <a:ext uri="{FF2B5EF4-FFF2-40B4-BE49-F238E27FC236}">
                <a16:creationId xmlns:a16="http://schemas.microsoft.com/office/drawing/2014/main" id="{2E6FB51C-9133-4957-B514-B86E460B83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7245" y="1683254"/>
            <a:ext cx="2743200" cy="4876800"/>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94519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COMMUNICATION AND PARENT CONFERENCES</a:t>
            </a:r>
            <a:endParaRPr sz="3200" dirty="0">
              <a:latin typeface="KG Red Hands" panose="02000505000000020004" pitchFamily="2" charset="0"/>
            </a:endParaRPr>
          </a:p>
        </p:txBody>
      </p:sp>
      <p:sp>
        <p:nvSpPr>
          <p:cNvPr id="9" name="TextBox 8">
            <a:extLst>
              <a:ext uri="{FF2B5EF4-FFF2-40B4-BE49-F238E27FC236}">
                <a16:creationId xmlns:a16="http://schemas.microsoft.com/office/drawing/2014/main" id="{225F924A-0D0D-4E59-AECA-0860BF5FA516}"/>
              </a:ext>
            </a:extLst>
          </p:cNvPr>
          <p:cNvSpPr txBox="1"/>
          <p:nvPr/>
        </p:nvSpPr>
        <p:spPr>
          <a:xfrm>
            <a:off x="848686" y="5762868"/>
            <a:ext cx="10494628" cy="523220"/>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IT IS IMPORTANT TO NOTE THAT ST. JOHN’S COUNTY SCHOOL DISTRICT TEACHERS HAVE UP TO 48 SCHOOL HOURS TO RESPOND TO A REQUEST FOR CONTACT. PLEASE DO NOT SUBMIT TIME SENSITIVE CONCERNS VIA EMAIL. </a:t>
            </a:r>
          </a:p>
        </p:txBody>
      </p:sp>
      <p:sp>
        <p:nvSpPr>
          <p:cNvPr id="3" name="Rectangle 2">
            <a:extLst>
              <a:ext uri="{FF2B5EF4-FFF2-40B4-BE49-F238E27FC236}">
                <a16:creationId xmlns:a16="http://schemas.microsoft.com/office/drawing/2014/main" id="{3F39DC9A-C3A5-4FB1-B7F8-E1C8AC3F1EB7}"/>
              </a:ext>
            </a:extLst>
          </p:cNvPr>
          <p:cNvSpPr/>
          <p:nvPr/>
        </p:nvSpPr>
        <p:spPr>
          <a:xfrm>
            <a:off x="1266825" y="2276475"/>
            <a:ext cx="9048750" cy="225742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3200" dirty="0">
                <a:ln w="0"/>
                <a:solidFill>
                  <a:schemeClr val="tx1"/>
                </a:solidFill>
                <a:latin typeface="Informal Roman" panose="030604020304060B0204" pitchFamily="66" charset="0"/>
              </a:rPr>
              <a:t>Email: </a:t>
            </a:r>
            <a:r>
              <a:rPr lang="en-US" sz="3200" dirty="0">
                <a:ln w="0"/>
                <a:solidFill>
                  <a:schemeClr val="tx1"/>
                </a:solidFill>
                <a:latin typeface="Informal Roman" panose="030604020304060B0204" pitchFamily="66" charset="0"/>
                <a:hlinkClick r:id="rId3">
                  <a:extLst>
                    <a:ext uri="{A12FA001-AC4F-418D-AE19-62706E023703}">
                      <ahyp:hlinkClr xmlns:ahyp="http://schemas.microsoft.com/office/drawing/2018/hyperlinkcolor" val="tx"/>
                    </a:ext>
                  </a:extLst>
                </a:hlinkClick>
              </a:rPr>
              <a:t>Julia.Post@Stjohns.k12.fl.us</a:t>
            </a:r>
            <a:endParaRPr lang="en-US" sz="3200" dirty="0">
              <a:ln w="0"/>
              <a:solidFill>
                <a:schemeClr val="tx1"/>
              </a:solidFill>
              <a:latin typeface="Informal Roman" panose="030604020304060B0204" pitchFamily="66" charset="0"/>
            </a:endParaRPr>
          </a:p>
          <a:p>
            <a:r>
              <a:rPr lang="en-US" sz="3200" dirty="0">
                <a:ln w="0"/>
                <a:solidFill>
                  <a:schemeClr val="tx1"/>
                </a:solidFill>
                <a:latin typeface="Informal Roman" panose="030604020304060B0204" pitchFamily="66" charset="0"/>
              </a:rPr>
              <a:t>Teacher Available Time: 8:30-9:15 am </a:t>
            </a:r>
            <a:endParaRPr lang="en-US" sz="3200" dirty="0">
              <a:solidFill>
                <a:schemeClr val="tx1"/>
              </a:solidFill>
              <a:latin typeface="Informal Roman" panose="030604020304060B0204" pitchFamily="66" charset="0"/>
            </a:endParaRPr>
          </a:p>
        </p:txBody>
      </p:sp>
    </p:spTree>
    <p:extLst>
      <p:ext uri="{BB962C8B-B14F-4D97-AF65-F5344CB8AC3E}">
        <p14:creationId xmlns:p14="http://schemas.microsoft.com/office/powerpoint/2010/main" val="19767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Digital Art </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762961" y="2690336"/>
            <a:ext cx="10494628" cy="2215991"/>
          </a:xfrm>
          <a:prstGeom prst="rect">
            <a:avLst/>
          </a:prstGeom>
          <a:solidFill>
            <a:schemeClr val="bg1"/>
          </a:solidFill>
          <a:ln>
            <a:noFill/>
          </a:ln>
          <a:effectLst>
            <a:outerShdw blurRad="107950" dist="12700" dir="5400000" algn="ctr">
              <a:srgbClr val="000000"/>
            </a:outerShdw>
            <a:softEdge rad="31750"/>
          </a:effectLst>
        </p:spPr>
        <p:txBody>
          <a:bodyPr wrap="square" rtlCol="0">
            <a:spAutoFit/>
          </a:bodyPr>
          <a:lstStyle/>
          <a:p>
            <a:r>
              <a:rPr lang="en-US" sz="2400" dirty="0">
                <a:latin typeface="Informal Roman" panose="030604020304060B0204" pitchFamily="66" charset="0"/>
              </a:rPr>
              <a:t>Students explore the fundamental concepts, terminology, techniques, and applications of digital imaging to create original work. Students produce digital still images through the single or combined use of computers, digital cameras, scanners, photo editing software, drawing and painting software, graphic tablets, printers, new media, and emerging technologies. Through the critique process and students evaluate</a:t>
            </a:r>
          </a:p>
          <a:p>
            <a:endParaRPr lang="en-US"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122946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2D Studio 1</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2954655"/>
          </a:xfrm>
          <a:prstGeom prst="rect">
            <a:avLst/>
          </a:prstGeom>
          <a:solidFill>
            <a:schemeClr val="bg1"/>
          </a:solidFill>
          <a:ln>
            <a:solidFill>
              <a:schemeClr val="bg1"/>
            </a:solidFill>
          </a:ln>
          <a:effectLst>
            <a:softEdge rad="31750"/>
          </a:effectLst>
        </p:spPr>
        <p:txBody>
          <a:bodyPr wrap="square" rtlCol="0">
            <a:spAutoFit/>
          </a:bodyPr>
          <a:lstStyle/>
          <a:p>
            <a:r>
              <a:rPr lang="en-US" sz="2400" b="0" i="0" dirty="0">
                <a:solidFill>
                  <a:srgbClr val="2D2D2D"/>
                </a:solidFill>
                <a:effectLst/>
                <a:latin typeface="Informal Roman" panose="030604020304060B0204" pitchFamily="66" charset="0"/>
              </a:rPr>
              <a:t>Students experiment with the media and techniques used to create a variety of two-dimensional (2-D) artworks through the development of skills in drawing, painting, printmaking, collage, and/or design. Students practice, sketch, and manipulate the structural elements of art to improve mark making and/or the organizational principles of design in a composition from observation, research, and/or imagination. Through the critique process, students evaluate and respond to their own work and that of their peers. This course incorporates hands-on activities and consumption of art materials.</a:t>
            </a:r>
            <a:endParaRPr lang="en-US" sz="2400" dirty="0">
              <a:highlight>
                <a:srgbClr val="FFFF00"/>
              </a:highlight>
              <a:latin typeface="Informal Roman" panose="030604020304060B0204" pitchFamily="66" charset="0"/>
            </a:endParaRPr>
          </a:p>
          <a:p>
            <a:endParaRPr lang="en-US"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75733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Creating 3D Art </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2585323"/>
          </a:xfrm>
          <a:prstGeom prst="rect">
            <a:avLst/>
          </a:prstGeom>
          <a:solidFill>
            <a:schemeClr val="bg1"/>
          </a:solidFill>
          <a:ln>
            <a:solidFill>
              <a:schemeClr val="bg1"/>
            </a:solidFill>
          </a:ln>
          <a:effectLst>
            <a:softEdge rad="31750"/>
          </a:effectLst>
        </p:spPr>
        <p:txBody>
          <a:bodyPr wrap="square" rtlCol="0">
            <a:spAutoFit/>
          </a:bodyPr>
          <a:lstStyle/>
          <a:p>
            <a:r>
              <a:rPr lang="en-US" sz="2400" b="0" i="0" dirty="0">
                <a:solidFill>
                  <a:srgbClr val="2D2D2D"/>
                </a:solidFill>
                <a:effectLst/>
                <a:latin typeface="Informal Roman" panose="030604020304060B0204" pitchFamily="66" charset="0"/>
              </a:rPr>
              <a:t>Students in Creating Three-Dimensional Art, investigate a wide range of media and techniques, from both an historical and contemporary perspective, as they engage in the art-making processes of creating 3-D artworks, which may include sculpture, assemblage, and/or ceramics. Student artists reflect on their own artwork and that of others through critical analysis to achieve artistic goals related to craftsmanship, technique, and application of 21st-century skills. This course incorporates hands-on activities and consumption of art materials.</a:t>
            </a:r>
            <a:endParaRPr lang="en-US" sz="2400" dirty="0">
              <a:highlight>
                <a:srgbClr val="FFFF00"/>
              </a:highlight>
              <a:latin typeface="Informal Roman" panose="030604020304060B0204" pitchFamily="66" charset="0"/>
            </a:endParaRPr>
          </a:p>
          <a:p>
            <a:endParaRPr lang="en-US"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175881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GRADING</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962986" y="1800225"/>
            <a:ext cx="10494628" cy="4981364"/>
          </a:xfrm>
          <a:prstGeom prst="rect">
            <a:avLst/>
          </a:prstGeom>
          <a:solidFill>
            <a:schemeClr val="bg1"/>
          </a:solidFill>
          <a:ln>
            <a:solidFill>
              <a:schemeClr val="bg1"/>
            </a:solidFill>
          </a:ln>
        </p:spPr>
        <p:txBody>
          <a:bodyPr wrap="square" rtlCol="0">
            <a:spAutoFit/>
          </a:bodyPr>
          <a:lstStyle/>
          <a:p>
            <a:pPr marL="342900" marR="0" lvl="0" indent="-342900" algn="just">
              <a:lnSpc>
                <a:spcPct val="115000"/>
              </a:lnSpc>
              <a:spcBef>
                <a:spcPts val="0"/>
              </a:spcBef>
              <a:spcAft>
                <a:spcPts val="0"/>
              </a:spcAft>
              <a:buFont typeface="Symbol" panose="05050102010706020507" pitchFamily="18" charset="2"/>
              <a:buChar char=""/>
            </a:pPr>
            <a:r>
              <a:rPr lang="en-US" b="1" spc="-15" dirty="0">
                <a:effectLst/>
                <a:latin typeface="Informal Roman" panose="030604020304060B0204" pitchFamily="66" charset="0"/>
                <a:ea typeface="Calibri" panose="020F0502020204030204" pitchFamily="34" charset="0"/>
                <a:cs typeface="Times New Roman" panose="02020603050405020304" pitchFamily="18" charset="0"/>
              </a:rPr>
              <a:t>Tests:</a:t>
            </a:r>
            <a:r>
              <a:rPr lang="en-US" spc="-15" dirty="0">
                <a:effectLst/>
                <a:latin typeface="Informal Roman" panose="030604020304060B0204" pitchFamily="66" charset="0"/>
                <a:ea typeface="Calibri" panose="020F0502020204030204" pitchFamily="34" charset="0"/>
                <a:cs typeface="Times New Roman" panose="02020603050405020304" pitchFamily="18" charset="0"/>
              </a:rPr>
              <a:t> A = 100-90; B = 89-80; C = 79-70; D = 69-60; F = 59-0</a:t>
            </a:r>
            <a:endParaRPr lang="en-US" dirty="0">
              <a:effectLst/>
              <a:latin typeface="Informal Roman" panose="030604020304060B0204" pitchFamily="66"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b="1" spc="-15" dirty="0">
                <a:effectLst/>
                <a:latin typeface="Informal Roman" panose="030604020304060B0204" pitchFamily="66" charset="0"/>
                <a:ea typeface="Calibri" panose="020F0502020204030204" pitchFamily="34" charset="0"/>
                <a:cs typeface="Times New Roman" panose="02020603050405020304" pitchFamily="18" charset="0"/>
              </a:rPr>
              <a:t>Projects &amp; Assignments are graded based on a provided rubric.</a:t>
            </a:r>
            <a:r>
              <a:rPr lang="en-US" spc="-15" dirty="0">
                <a:effectLst/>
                <a:latin typeface="Informal Roman" panose="030604020304060B0204" pitchFamily="66" charset="0"/>
                <a:ea typeface="Calibri" panose="020F0502020204030204" pitchFamily="34" charset="0"/>
                <a:cs typeface="Times New Roman" panose="02020603050405020304" pitchFamily="18" charset="0"/>
              </a:rPr>
              <a:t> </a:t>
            </a:r>
            <a:endParaRPr lang="en-US" dirty="0">
              <a:effectLst/>
              <a:latin typeface="Informal Roman" panose="030604020304060B0204" pitchFamily="66"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en-US" spc="-15" dirty="0">
                <a:effectLst/>
                <a:latin typeface="Informal Roman" panose="030604020304060B0204" pitchFamily="66" charset="0"/>
                <a:ea typeface="Calibri" panose="020F0502020204030204" pitchFamily="34" charset="0"/>
                <a:cs typeface="Times New Roman" panose="02020603050405020304" pitchFamily="18" charset="0"/>
              </a:rPr>
              <a:t>Exemplary- all points are met under this category. </a:t>
            </a:r>
            <a:endParaRPr lang="en-US" dirty="0">
              <a:effectLst/>
              <a:latin typeface="Informal Roman" panose="030604020304060B0204" pitchFamily="66"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en-US" spc="-15" dirty="0">
                <a:effectLst/>
                <a:latin typeface="Informal Roman" panose="030604020304060B0204" pitchFamily="66" charset="0"/>
                <a:ea typeface="Calibri" panose="020F0502020204030204" pitchFamily="34" charset="0"/>
                <a:cs typeface="Times New Roman" panose="02020603050405020304" pitchFamily="18" charset="0"/>
              </a:rPr>
              <a:t>Intermediate- all points are met for this category. </a:t>
            </a:r>
            <a:endParaRPr lang="en-US" dirty="0">
              <a:effectLst/>
              <a:latin typeface="Informal Roman" panose="030604020304060B0204" pitchFamily="66"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en-US" spc="-15" dirty="0">
                <a:effectLst/>
                <a:latin typeface="Informal Roman" panose="030604020304060B0204" pitchFamily="66" charset="0"/>
                <a:ea typeface="Calibri" panose="020F0502020204030204" pitchFamily="34" charset="0"/>
                <a:cs typeface="Times New Roman" panose="02020603050405020304" pitchFamily="18" charset="0"/>
              </a:rPr>
              <a:t>Progressing- all points are met for this category.</a:t>
            </a:r>
            <a:endParaRPr lang="en-US" dirty="0">
              <a:effectLst/>
              <a:latin typeface="Informal Roman" panose="030604020304060B0204" pitchFamily="66"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en-US" spc="-15" dirty="0">
                <a:effectLst/>
                <a:latin typeface="Informal Roman" panose="030604020304060B0204" pitchFamily="66" charset="0"/>
                <a:ea typeface="Calibri" panose="020F0502020204030204" pitchFamily="34" charset="0"/>
                <a:cs typeface="Times New Roman" panose="02020603050405020304" pitchFamily="18" charset="0"/>
              </a:rPr>
              <a:t>Needs improving- all points are met for this category.</a:t>
            </a:r>
            <a:endParaRPr lang="en-US" dirty="0">
              <a:effectLst/>
              <a:latin typeface="Informal Roman" panose="030604020304060B0204" pitchFamily="66"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b="1" spc="-15" dirty="0">
                <a:effectLst/>
                <a:latin typeface="Informal Roman" panose="030604020304060B0204" pitchFamily="66" charset="0"/>
                <a:ea typeface="Calibri" panose="020F0502020204030204" pitchFamily="34" charset="0"/>
                <a:cs typeface="Times New Roman" panose="02020603050405020304" pitchFamily="18" charset="0"/>
              </a:rPr>
              <a:t>Originality, creativity, craftsmanship, completion, meeting Learning objectives, and thinking critically </a:t>
            </a:r>
            <a:r>
              <a:rPr lang="en-US" spc="-15" dirty="0">
                <a:effectLst/>
                <a:latin typeface="Informal Roman" panose="030604020304060B0204" pitchFamily="66" charset="0"/>
                <a:ea typeface="Calibri" panose="020F0502020204030204" pitchFamily="34" charset="0"/>
                <a:cs typeface="Times New Roman" panose="02020603050405020304" pitchFamily="18" charset="0"/>
              </a:rPr>
              <a:t>are key components for success in art courses. Visual journals, sketchbooks, portfolios and </a:t>
            </a:r>
            <a:r>
              <a:rPr lang="en-US" b="1" spc="-15" dirty="0">
                <a:effectLst/>
                <a:latin typeface="Informal Roman" panose="030604020304060B0204" pitchFamily="66" charset="0"/>
                <a:ea typeface="Calibri" panose="020F0502020204030204" pitchFamily="34" charset="0"/>
                <a:cs typeface="Times New Roman" panose="02020603050405020304" pitchFamily="18" charset="0"/>
              </a:rPr>
              <a:t>classroom critiques</a:t>
            </a:r>
            <a:r>
              <a:rPr lang="en-US" spc="-15" dirty="0">
                <a:effectLst/>
                <a:latin typeface="Informal Roman" panose="030604020304060B0204" pitchFamily="66" charset="0"/>
                <a:ea typeface="Calibri" panose="020F0502020204030204" pitchFamily="34" charset="0"/>
                <a:cs typeface="Times New Roman" panose="02020603050405020304" pitchFamily="18" charset="0"/>
              </a:rPr>
              <a:t> are required and will direct students towards professional art practices, and encourage analytical and critical thinking. </a:t>
            </a:r>
            <a:endParaRPr lang="en-US" dirty="0">
              <a:effectLst/>
              <a:latin typeface="Informal Roman" panose="030604020304060B0204" pitchFamily="66"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pc="-15" dirty="0">
                <a:effectLst/>
                <a:latin typeface="Informal Roman" panose="030604020304060B0204" pitchFamily="66" charset="0"/>
                <a:ea typeface="Calibri" panose="020F0502020204030204" pitchFamily="34" charset="0"/>
                <a:cs typeface="Times New Roman" panose="02020603050405020304" pitchFamily="18" charset="0"/>
              </a:rPr>
              <a:t>Please be sure to submit Projects by </a:t>
            </a:r>
            <a:r>
              <a:rPr lang="en-US" b="1" spc="-15" dirty="0">
                <a:effectLst/>
                <a:latin typeface="Informal Roman" panose="030604020304060B0204" pitchFamily="66" charset="0"/>
                <a:ea typeface="Calibri" panose="020F0502020204030204" pitchFamily="34" charset="0"/>
                <a:cs typeface="Times New Roman" panose="02020603050405020304" pitchFamily="18" charset="0"/>
              </a:rPr>
              <a:t>Due Date. </a:t>
            </a:r>
            <a:r>
              <a:rPr lang="en-US" spc="-15" dirty="0">
                <a:effectLst/>
                <a:latin typeface="Informal Roman" panose="030604020304060B0204" pitchFamily="66" charset="0"/>
                <a:ea typeface="Calibri" panose="020F0502020204030204" pitchFamily="34" charset="0"/>
                <a:cs typeface="Times New Roman" panose="02020603050405020304" pitchFamily="18" charset="0"/>
              </a:rPr>
              <a:t>Late projects will decrease a letter grade with each passing day. </a:t>
            </a:r>
            <a:endParaRPr lang="en-US" dirty="0">
              <a:effectLst/>
              <a:latin typeface="Informal Roman" panose="030604020304060B0204" pitchFamily="66"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b="1" spc="-15" dirty="0">
                <a:effectLst/>
                <a:latin typeface="Informal Roman" panose="030604020304060B0204" pitchFamily="66" charset="0"/>
                <a:ea typeface="Calibri" panose="020F0502020204030204" pitchFamily="34" charset="0"/>
                <a:cs typeface="Times New Roman" panose="02020603050405020304" pitchFamily="18" charset="0"/>
              </a:rPr>
              <a:t>Artwork will not be accepted 10 days passed the due date</a:t>
            </a:r>
            <a:endParaRPr lang="en-US" dirty="0">
              <a:effectLst/>
              <a:latin typeface="Informal Roman" panose="030604020304060B0204" pitchFamily="66" charset="0"/>
              <a:ea typeface="Calibri" panose="020F0502020204030204" pitchFamily="34" charset="0"/>
              <a:cs typeface="Times New Roman" panose="02020603050405020304" pitchFamily="18" charset="0"/>
            </a:endParaRPr>
          </a:p>
          <a:p>
            <a:br>
              <a:rPr lang="en-US" dirty="0">
                <a:highlight>
                  <a:srgbClr val="FFFF00"/>
                </a:highlight>
                <a:latin typeface="HelloRecess" panose="02000603000000000000" pitchFamily="2" charset="0"/>
                <a:ea typeface="HelloRecess" panose="02000603000000000000" pitchFamily="2" charset="0"/>
              </a:rPr>
            </a:br>
            <a:br>
              <a:rPr lang="en-US" dirty="0">
                <a:highlight>
                  <a:srgbClr val="FFFF00"/>
                </a:highlight>
                <a:latin typeface="HelloRecess" panose="02000603000000000000" pitchFamily="2" charset="0"/>
                <a:ea typeface="HelloRecess" panose="02000603000000000000" pitchFamily="2" charset="0"/>
              </a:rPr>
            </a:br>
            <a:br>
              <a:rPr lang="en-US" dirty="0">
                <a:highlight>
                  <a:srgbClr val="FFFF00"/>
                </a:highlight>
                <a:latin typeface="HelloRecess" panose="02000603000000000000" pitchFamily="2" charset="0"/>
                <a:ea typeface="HelloRecess" panose="02000603000000000000" pitchFamily="2" charset="0"/>
              </a:rPr>
            </a:b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314485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796963" y="561955"/>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THANK YOU! </a:t>
            </a:r>
            <a:endParaRPr sz="3200" dirty="0">
              <a:highlight>
                <a:srgbClr val="FFFF00"/>
              </a:highlight>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5"/>
            <a:ext cx="6725541" cy="2085174"/>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loRecess" panose="02000603000000000000" pitchFamily="2" charset="0"/>
                <a:ea typeface="HelloRecess" panose="02000603000000000000" pitchFamily="2" charset="0"/>
              </a:rPr>
              <a:t>IT IS A PLEASURE TO PARTNER WITH YOU IN THIS YEAR’S EDUCATIONAL JOURNEY. WE APPRECIATE YOUR CONTINUED SUPPORT. </a:t>
            </a:r>
          </a:p>
        </p:txBody>
      </p:sp>
      <p:pic>
        <p:nvPicPr>
          <p:cNvPr id="5" name="Picture 4" descr="Logo&#10;&#10;Description automatically generated">
            <a:extLst>
              <a:ext uri="{FF2B5EF4-FFF2-40B4-BE49-F238E27FC236}">
                <a16:creationId xmlns:a16="http://schemas.microsoft.com/office/drawing/2014/main" id="{63C3F3F9-E1BF-4832-994B-D90D94714074}"/>
              </a:ext>
            </a:extLst>
          </p:cNvPr>
          <p:cNvPicPr>
            <a:picLocks noChangeAspect="1"/>
          </p:cNvPicPr>
          <p:nvPr/>
        </p:nvPicPr>
        <p:blipFill>
          <a:blip r:embed="rId3">
            <a:alphaModFix amt="50000"/>
          </a:blip>
          <a:stretch>
            <a:fillRect/>
          </a:stretch>
        </p:blipFill>
        <p:spPr>
          <a:xfrm>
            <a:off x="4743229" y="4492070"/>
            <a:ext cx="1888307" cy="2097723"/>
          </a:xfrm>
          <a:prstGeom prst="rect">
            <a:avLst/>
          </a:prstGeom>
        </p:spPr>
      </p:pic>
      <p:sp>
        <p:nvSpPr>
          <p:cNvPr id="6" name="Rectangle 5">
            <a:extLst>
              <a:ext uri="{FF2B5EF4-FFF2-40B4-BE49-F238E27FC236}">
                <a16:creationId xmlns:a16="http://schemas.microsoft.com/office/drawing/2014/main" id="{033C7287-1BF2-46F2-AFA4-95CDEF665E10}"/>
              </a:ext>
            </a:extLst>
          </p:cNvPr>
          <p:cNvSpPr/>
          <p:nvPr/>
        </p:nvSpPr>
        <p:spPr>
          <a:xfrm>
            <a:off x="554052" y="5144263"/>
            <a:ext cx="4189177" cy="793336"/>
          </a:xfrm>
          <a:prstGeom prst="rect">
            <a:avLst/>
          </a:prstGeom>
          <a:solidFill>
            <a:srgbClr val="F379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llegiateFLF" panose="02000603060000020004" pitchFamily="2" charset="0"/>
                <a:ea typeface="HelloRecess" panose="02000603000000000000" pitchFamily="2" charset="0"/>
              </a:rPr>
              <a:t>HORNS UP…TOCOI!</a:t>
            </a:r>
          </a:p>
        </p:txBody>
      </p:sp>
      <p:pic>
        <p:nvPicPr>
          <p:cNvPr id="3" name="Picture 2" descr="A person smiling for the camera&#10;&#10;Description automatically generated with medium confidence">
            <a:extLst>
              <a:ext uri="{FF2B5EF4-FFF2-40B4-BE49-F238E27FC236}">
                <a16:creationId xmlns:a16="http://schemas.microsoft.com/office/drawing/2014/main" id="{5323226B-DADF-4DDB-B35E-AECC14FB2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320" y="1623856"/>
            <a:ext cx="2864805" cy="5092985"/>
          </a:xfrm>
          <a:prstGeom prst="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3223509635"/>
      </p:ext>
    </p:extLst>
  </p:cSld>
  <p:clrMapOvr>
    <a:masterClrMapping/>
  </p:clrMapOvr>
</p:sld>
</file>

<file path=ppt/theme/theme1.xml><?xml version="1.0" encoding="utf-8"?>
<a:theme xmlns:a="http://schemas.openxmlformats.org/drawingml/2006/main"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716</Words>
  <Application>Microsoft Office PowerPoint</Application>
  <PresentationFormat>Widescreen</PresentationFormat>
  <Paragraphs>34</Paragraphs>
  <Slides>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Informal Roman</vt:lpstr>
      <vt:lpstr>CollegiateFLF</vt:lpstr>
      <vt:lpstr>Caveat Brush</vt:lpstr>
      <vt:lpstr>Century Gothic</vt:lpstr>
      <vt:lpstr>Calibri</vt:lpstr>
      <vt:lpstr>Arial</vt:lpstr>
      <vt:lpstr>Patrick Hand</vt:lpstr>
      <vt:lpstr>Courier New</vt:lpstr>
      <vt:lpstr>KG Red Hands</vt:lpstr>
      <vt:lpstr>HelloRecess</vt:lpstr>
      <vt:lpstr>Symbol</vt:lpstr>
      <vt:lpstr>Tybalt template</vt:lpstr>
      <vt:lpstr>TOCOI CREEK HIGH SCHOOL </vt:lpstr>
      <vt:lpstr>PowerPoint Presentation</vt:lpstr>
      <vt:lpstr>COMMUNICATION AND PARENT CONFERENCES</vt:lpstr>
      <vt:lpstr>Digital Art </vt:lpstr>
      <vt:lpstr>2D Studio 1</vt:lpstr>
      <vt:lpstr>Creating 3D Art </vt:lpstr>
      <vt:lpstr>GRADING</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TOCOI CREEK HIGH SCHOOL</dc:title>
  <dc:creator>Amanda A. Lewis</dc:creator>
  <cp:lastModifiedBy>Julia Post</cp:lastModifiedBy>
  <cp:revision>2</cp:revision>
  <dcterms:created xsi:type="dcterms:W3CDTF">2021-09-20T16:36:07Z</dcterms:created>
  <dcterms:modified xsi:type="dcterms:W3CDTF">2021-09-24T15:18:15Z</dcterms:modified>
</cp:coreProperties>
</file>