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Patrick Hand"/>
      <p:regular r:id="rId13"/>
    </p:embeddedFont>
    <p:embeddedFont>
      <p:font typeface="Caveat Brush"/>
      <p:regular r:id="rId14"/>
    </p:embeddedFon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atrickHand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regular.fntdata"/><Relationship Id="rId14" Type="http://schemas.openxmlformats.org/officeDocument/2006/relationships/font" Target="fonts/CaveatBrush-regular.fntdata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 + 3 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5320" r="0" t="0"/>
          <a:stretch/>
        </p:blipFill>
        <p:spPr>
          <a:xfrm>
            <a:off x="0" y="477169"/>
            <a:ext cx="8874400" cy="13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type="title"/>
          </p:nvPr>
        </p:nvSpPr>
        <p:spPr>
          <a:xfrm>
            <a:off x="609600" y="620334"/>
            <a:ext cx="7824800" cy="10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609601" y="1999333"/>
            <a:ext cx="3360400" cy="4169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dk1">
                <a:alpha val="2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l">
              <a:lnSpc>
                <a:spcPct val="115000"/>
              </a:lnSpc>
              <a:spcBef>
                <a:spcPts val="348"/>
              </a:spcBef>
              <a:spcAft>
                <a:spcPts val="0"/>
              </a:spcAft>
              <a:buSzPts val="2200"/>
              <a:buChar char="✔"/>
              <a:defRPr sz="1275"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9pPr>
          </a:lstStyle>
          <a:p/>
        </p:txBody>
      </p:sp>
      <p:sp>
        <p:nvSpPr>
          <p:cNvPr id="18" name="Google Shape;18;p2"/>
          <p:cNvSpPr txBox="1"/>
          <p:nvPr>
            <p:ph idx="2" type="body"/>
          </p:nvPr>
        </p:nvSpPr>
        <p:spPr>
          <a:xfrm>
            <a:off x="4415802" y="1999333"/>
            <a:ext cx="3360400" cy="4169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dk1">
                <a:alpha val="2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l">
              <a:lnSpc>
                <a:spcPct val="115000"/>
              </a:lnSpc>
              <a:spcBef>
                <a:spcPts val="348"/>
              </a:spcBef>
              <a:spcAft>
                <a:spcPts val="0"/>
              </a:spcAft>
              <a:buSzPts val="2200"/>
              <a:buChar char="✔"/>
              <a:defRPr sz="1275"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9pPr>
          </a:lstStyle>
          <a:p/>
        </p:txBody>
      </p:sp>
      <p:sp>
        <p:nvSpPr>
          <p:cNvPr id="19" name="Google Shape;19;p2"/>
          <p:cNvSpPr txBox="1"/>
          <p:nvPr>
            <p:ph idx="3" type="body"/>
          </p:nvPr>
        </p:nvSpPr>
        <p:spPr>
          <a:xfrm>
            <a:off x="8222001" y="1999333"/>
            <a:ext cx="3360400" cy="4169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dk1">
                <a:alpha val="2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l">
              <a:lnSpc>
                <a:spcPct val="115000"/>
              </a:lnSpc>
              <a:spcBef>
                <a:spcPts val="348"/>
              </a:spcBef>
              <a:spcAft>
                <a:spcPts val="0"/>
              </a:spcAft>
              <a:buSzPts val="2200"/>
              <a:buChar char="✔"/>
              <a:defRPr sz="1275"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indent="0" lvl="1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indent="0" lvl="2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indent="0" lvl="3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indent="0" lvl="4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indent="0" lvl="5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indent="0" lvl="6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indent="0" lvl="7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indent="0" lvl="8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6600"/>
            </a:gs>
            <a:gs pos="81000">
              <a:srgbClr val="585A5F"/>
            </a:gs>
            <a:gs pos="100000">
              <a:srgbClr val="585A5F"/>
            </a:gs>
          </a:gsLst>
          <a:lin ang="2700006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9600" y="620334"/>
            <a:ext cx="7824800" cy="10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600" y="1999333"/>
            <a:ext cx="10972800" cy="4169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dk1">
                <a:alpha val="2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"/>
              <a:buChar char="✔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indent="-3937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indent="-3937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indent="-3937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indent="-3937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indent="-3937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indent="-3937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indent="-3937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indent="-3937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indent="0" lvl="1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indent="0" lvl="2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indent="0" lvl="3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indent="0" lvl="4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indent="0" lvl="5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indent="0" lvl="6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indent="0" lvl="7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indent="0" lvl="8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David.Harvey@stjohns.k12.fl.u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stjohns.k12.fl.us/year-at-a-glance/" TargetMode="External"/><Relationship Id="rId4" Type="http://schemas.openxmlformats.org/officeDocument/2006/relationships/hyperlink" Target="https://www.stjohns.k12.fl.us/year-at-a-glance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stjohns.k12.fl.us/year-at-a-glance/" TargetMode="External"/><Relationship Id="rId4" Type="http://schemas.openxmlformats.org/officeDocument/2006/relationships/hyperlink" Target="https://www.stjohns.k12.fl.us/year-at-a-glance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198758" y="647413"/>
            <a:ext cx="6185264" cy="11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TOCOI CREEK HIGH SCHOOL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26" name="Google Shape;26;p3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6384022" y="647413"/>
            <a:ext cx="795093" cy="88327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/>
        </p:nvSpPr>
        <p:spPr>
          <a:xfrm>
            <a:off x="198758" y="1165939"/>
            <a:ext cx="60946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135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A1135"/>
                </a:solidFill>
                <a:latin typeface="Arial"/>
                <a:ea typeface="Arial"/>
                <a:cs typeface="Arial"/>
                <a:sym typeface="Arial"/>
              </a:rPr>
              <a:t>2021 – 2022 Open House</a:t>
            </a:r>
            <a:endParaRPr b="0" i="0" sz="1800" u="none" cap="none" strike="noStrike">
              <a:solidFill>
                <a:srgbClr val="1A1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3048699" y="4637210"/>
            <a:ext cx="609460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135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1A1135"/>
                </a:solidFill>
                <a:latin typeface="Arial"/>
                <a:ea typeface="Arial"/>
                <a:cs typeface="Arial"/>
                <a:sym typeface="Arial"/>
              </a:rPr>
              <a:t>David Harvey</a:t>
            </a:r>
            <a:endParaRPr b="0" i="0" sz="2400" u="none" cap="none" strike="noStrike">
              <a:solidFill>
                <a:srgbClr val="1A1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3003368" y="2873144"/>
            <a:ext cx="6185264" cy="11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135"/>
              </a:buClr>
              <a:buSzPts val="3600"/>
              <a:buFont typeface="Caveat Brush"/>
              <a:buNone/>
            </a:pPr>
            <a:r>
              <a:rPr b="0" i="0" lang="en-US" sz="6000" u="none" cap="none" strike="noStrike">
                <a:solidFill>
                  <a:srgbClr val="1A1135"/>
                </a:solidFill>
                <a:latin typeface="Arial"/>
                <a:ea typeface="Arial"/>
                <a:cs typeface="Arial"/>
                <a:sym typeface="Arial"/>
              </a:rPr>
              <a:t>English 3/AP Language</a:t>
            </a:r>
            <a:endParaRPr b="0" i="0" sz="6000" u="none" cap="none" strike="noStrike">
              <a:solidFill>
                <a:srgbClr val="1A11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4"/>
          <p:cNvGrpSpPr/>
          <p:nvPr/>
        </p:nvGrpSpPr>
        <p:grpSpPr>
          <a:xfrm>
            <a:off x="7764739" y="1808458"/>
            <a:ext cx="5643692" cy="4135181"/>
            <a:chOff x="0" y="294025"/>
            <a:chExt cx="5643692" cy="4135181"/>
          </a:xfrm>
        </p:grpSpPr>
        <p:sp>
          <p:nvSpPr>
            <p:cNvPr id="35" name="Google Shape;35;p4"/>
            <p:cNvSpPr/>
            <p:nvPr/>
          </p:nvSpPr>
          <p:spPr>
            <a:xfrm>
              <a:off x="292311" y="1448012"/>
              <a:ext cx="2647415" cy="2614064"/>
            </a:xfrm>
            <a:prstGeom prst="frame">
              <a:avLst>
                <a:gd fmla="val 5450" name="adj1"/>
              </a:avLst>
            </a:prstGeom>
            <a:solidFill>
              <a:srgbClr val="BBBABC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0" y="294025"/>
              <a:ext cx="3532204" cy="413518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8999" r="-8998" t="0"/>
              </a:stretch>
            </a:blipFill>
            <a:ln cap="flat" cmpd="sng" w="25400">
              <a:solidFill>
                <a:srgbClr val="140C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5060" y="1198549"/>
              <a:ext cx="3388589" cy="310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 txBox="1"/>
            <p:nvPr/>
          </p:nvSpPr>
          <p:spPr>
            <a:xfrm>
              <a:off x="95060" y="1198549"/>
              <a:ext cx="3388589" cy="310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42225" spcFirstLastPara="1" rIns="1422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964234" y="1438497"/>
              <a:ext cx="1679458" cy="2614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4"/>
          <p:cNvSpPr txBox="1"/>
          <p:nvPr>
            <p:ph type="title"/>
          </p:nvPr>
        </p:nvSpPr>
        <p:spPr>
          <a:xfrm>
            <a:off x="796963" y="561955"/>
            <a:ext cx="6185264" cy="11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ABOUT ME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401652" y="2085174"/>
            <a:ext cx="6725541" cy="3939611"/>
          </a:xfrm>
          <a:prstGeom prst="rect">
            <a:avLst/>
          </a:prstGeom>
          <a:solidFill>
            <a:srgbClr val="CCCCCE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Born in South Carolina and raised in Ft. Lauderdale, Fl, I graduated from FSU with a degree in English Education and philosophy.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have 25 years of teaching experience both in the United States and abroad.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I’m not with my wife and two kids, I am cycling, hiking, reading and writing.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type="title"/>
          </p:nvPr>
        </p:nvSpPr>
        <p:spPr>
          <a:xfrm>
            <a:off x="198758" y="571912"/>
            <a:ext cx="6185264" cy="11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COMMUNICATION AND PARENT CONFERENCES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 txBox="1"/>
          <p:nvPr/>
        </p:nvSpPr>
        <p:spPr>
          <a:xfrm>
            <a:off x="848686" y="2431748"/>
            <a:ext cx="10494628" cy="304698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 email: David.Harvey@stjohns.k12.fl.us</a:t>
            </a:r>
            <a:r>
              <a:rPr b="0" i="0" lang="en-US" sz="3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David.Harvey@stjohns.k12.fl.us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 Available times: Before School from 8:00-9:00.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848686" y="5762868"/>
            <a:ext cx="10494628" cy="523220"/>
          </a:xfrm>
          <a:prstGeom prst="rect">
            <a:avLst/>
          </a:prstGeom>
          <a:solidFill>
            <a:srgbClr val="F37928"/>
          </a:solidFill>
          <a:ln cap="flat" cmpd="sng" w="9525">
            <a:solidFill>
              <a:srgbClr val="F379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IMPORTANT TO NOTE THAT ST. JOHN’S COUNTY SCHOOL DISTRICT TEACHERS HAVE UP TO 48 SCHOOL HOURS TO RESPOND TO A REQUEST FOR CONTACT. PLEASE DO NOT SUBMIT TIME SENSITIVE CONCERNS VIA EMAIL.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/>
          <p:nvPr>
            <p:ph type="title"/>
          </p:nvPr>
        </p:nvSpPr>
        <p:spPr>
          <a:xfrm>
            <a:off x="198758" y="571912"/>
            <a:ext cx="6185264" cy="11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English 3: YEAR AT A GLANCE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 txBox="1"/>
          <p:nvPr/>
        </p:nvSpPr>
        <p:spPr>
          <a:xfrm>
            <a:off x="848686" y="2431748"/>
            <a:ext cx="10494628" cy="369331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QUARTERLY BREAKDOWN WITH MAJOR TOPICS COVERED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Q1: Breaking Away: How does independence define the American spirit?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Q2: The Art of Persuasion: How do we influence others?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Q3: Living the Dream: What does home mean to you?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Q4: With Malice Toward None - How can we attain justice for all?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"/>
          <p:cNvSpPr txBox="1"/>
          <p:nvPr/>
        </p:nvSpPr>
        <p:spPr>
          <a:xfrm>
            <a:off x="2799825" y="6286088"/>
            <a:ext cx="6592349" cy="307777"/>
          </a:xfrm>
          <a:prstGeom prst="rect">
            <a:avLst/>
          </a:prstGeom>
          <a:solidFill>
            <a:srgbClr val="F37928"/>
          </a:solidFill>
          <a:ln cap="flat" cmpd="sng" w="9525">
            <a:solidFill>
              <a:srgbClr val="F379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SJCSD YEAR AT A GLANCE:</a:t>
            </a:r>
            <a:r>
              <a:rPr lang="en-US" sz="1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 </a:t>
            </a: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https://www.stjohns.k12.fl.us/year-at-a-glance/</a:t>
            </a:r>
            <a:r>
              <a:rPr i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/>
          <p:nvPr>
            <p:ph type="title"/>
          </p:nvPr>
        </p:nvSpPr>
        <p:spPr>
          <a:xfrm>
            <a:off x="198758" y="571912"/>
            <a:ext cx="6185264" cy="11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AP LANGUAGE - YEAR AT A GLANCE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7"/>
          <p:cNvSpPr txBox="1"/>
          <p:nvPr/>
        </p:nvSpPr>
        <p:spPr>
          <a:xfrm>
            <a:off x="848686" y="2431748"/>
            <a:ext cx="10494628" cy="34470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QUARTERLY BREAKDOWN WITH MAJOR TOPICS COVERED</a:t>
            </a:r>
            <a:b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Q1: Claims, Evidence, Appeals, Thesis, Rhetorical Strategies; the rhetorical analysis essay</a:t>
            </a:r>
            <a:b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Q2: Methods of development to advance an argument; introductions/conclusions; the synthesis essay</a:t>
            </a:r>
            <a:b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Q3: Evaluating and developing lines of reasoning; the persuasive essay</a:t>
            </a:r>
            <a:b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Q4: Preparation for AP exam: May 10, 2022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7"/>
          <p:cNvSpPr txBox="1"/>
          <p:nvPr/>
        </p:nvSpPr>
        <p:spPr>
          <a:xfrm>
            <a:off x="2799825" y="6132199"/>
            <a:ext cx="6592349" cy="307777"/>
          </a:xfrm>
          <a:prstGeom prst="rect">
            <a:avLst/>
          </a:prstGeom>
          <a:solidFill>
            <a:srgbClr val="F37928"/>
          </a:solidFill>
          <a:ln cap="flat" cmpd="sng" w="9525">
            <a:solidFill>
              <a:srgbClr val="F379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SJCSD YEAR AT A GLANCE:</a:t>
            </a:r>
            <a:r>
              <a:rPr lang="en-US" sz="1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 </a:t>
            </a: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https://www.stjohns.k12.fl.us/year-at-a-glance/</a:t>
            </a:r>
            <a:r>
              <a:rPr i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type="title"/>
          </p:nvPr>
        </p:nvSpPr>
        <p:spPr>
          <a:xfrm>
            <a:off x="198758" y="571912"/>
            <a:ext cx="6185264" cy="11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HOMEWORK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 txBox="1"/>
          <p:nvPr/>
        </p:nvSpPr>
        <p:spPr>
          <a:xfrm>
            <a:off x="848686" y="2431748"/>
            <a:ext cx="10494628" cy="295465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 will appear mostly in the form of reading.  Your son or daughter should be reading every night either for assigned reading or for pleasure.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Occasionally, work not completed or class or skills requiring more practice will need to be completed at home.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have one school day complete work not submitted.</a:t>
            </a:r>
            <a:b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>
            <p:ph type="title"/>
          </p:nvPr>
        </p:nvSpPr>
        <p:spPr>
          <a:xfrm>
            <a:off x="198758" y="571912"/>
            <a:ext cx="6185264" cy="11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GRADING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9"/>
          <p:cNvSpPr txBox="1"/>
          <p:nvPr/>
        </p:nvSpPr>
        <p:spPr>
          <a:xfrm>
            <a:off x="848686" y="2431748"/>
            <a:ext cx="10494628" cy="304698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grading policy follows directly from district mandates.  Formative assessments count 30% towards the quarter grade and summative assessments count 70% towards the final grade.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may retake a summative grade that falls below 85% if they submit assigned remediation work.  The highest grade that can be earned for a retake is 85%.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Grades are based on a wholistic evaluation of the students quality of work over the course of the grading period.</a:t>
            </a:r>
            <a:endParaRPr sz="24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0"/>
          <p:cNvGrpSpPr/>
          <p:nvPr/>
        </p:nvGrpSpPr>
        <p:grpSpPr>
          <a:xfrm>
            <a:off x="7764739" y="1808458"/>
            <a:ext cx="5643692" cy="4135181"/>
            <a:chOff x="0" y="294025"/>
            <a:chExt cx="5643692" cy="4135181"/>
          </a:xfrm>
        </p:grpSpPr>
        <p:sp>
          <p:nvSpPr>
            <p:cNvPr id="80" name="Google Shape;80;p10"/>
            <p:cNvSpPr/>
            <p:nvPr/>
          </p:nvSpPr>
          <p:spPr>
            <a:xfrm>
              <a:off x="292311" y="1448012"/>
              <a:ext cx="2647415" cy="2614064"/>
            </a:xfrm>
            <a:prstGeom prst="frame">
              <a:avLst>
                <a:gd fmla="val 5450" name="adj1"/>
              </a:avLst>
            </a:prstGeom>
            <a:solidFill>
              <a:srgbClr val="BBBABC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0" y="294025"/>
              <a:ext cx="3532204" cy="413518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8999" r="-8998" t="0"/>
              </a:stretch>
            </a:blipFill>
            <a:ln cap="flat" cmpd="sng" w="25400">
              <a:solidFill>
                <a:srgbClr val="140C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0"/>
            <p:cNvSpPr/>
            <p:nvPr/>
          </p:nvSpPr>
          <p:spPr>
            <a:xfrm>
              <a:off x="95060" y="1198549"/>
              <a:ext cx="3388589" cy="310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0"/>
            <p:cNvSpPr txBox="1"/>
            <p:nvPr/>
          </p:nvSpPr>
          <p:spPr>
            <a:xfrm>
              <a:off x="95060" y="1198549"/>
              <a:ext cx="3388589" cy="310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42225" spcFirstLastPara="1" rIns="1422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3964234" y="1438497"/>
              <a:ext cx="1679458" cy="2614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" name="Google Shape;85;p10"/>
          <p:cNvSpPr txBox="1"/>
          <p:nvPr>
            <p:ph type="title"/>
          </p:nvPr>
        </p:nvSpPr>
        <p:spPr>
          <a:xfrm>
            <a:off x="796963" y="561955"/>
            <a:ext cx="6185264" cy="11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THANK YOU!</a:t>
            </a:r>
            <a:endParaRPr sz="320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401652" y="2085175"/>
            <a:ext cx="6725541" cy="2085174"/>
          </a:xfrm>
          <a:prstGeom prst="rect">
            <a:avLst/>
          </a:prstGeom>
          <a:solidFill>
            <a:srgbClr val="CCCCCE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 PLEASURE TO PARTNER WITH YOU IN THIS YEAR’S EDUCATIONAL JOURNEY. WE APPRECIATE YOUR CONTINUED SUPPORT. </a:t>
            </a:r>
            <a:endParaRPr/>
          </a:p>
        </p:txBody>
      </p:sp>
      <p:pic>
        <p:nvPicPr>
          <p:cNvPr descr="Logo&#10;&#10;Description automatically generated" id="87" name="Google Shape;87;p10"/>
          <p:cNvPicPr preferRelativeResize="0"/>
          <p:nvPr/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4743229" y="4492070"/>
            <a:ext cx="1888307" cy="209772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0"/>
          <p:cNvSpPr/>
          <p:nvPr/>
        </p:nvSpPr>
        <p:spPr>
          <a:xfrm>
            <a:off x="554052" y="5144263"/>
            <a:ext cx="4189177" cy="793336"/>
          </a:xfrm>
          <a:prstGeom prst="rect">
            <a:avLst/>
          </a:prstGeom>
          <a:solidFill>
            <a:srgbClr val="F37928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HORNS UP…TOCOI!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ybalt template">
  <a:themeElements>
    <a:clrScheme name="Custom 347">
      <a:dk1>
        <a:srgbClr val="1A1135"/>
      </a:dk1>
      <a:lt1>
        <a:srgbClr val="FFFFFF"/>
      </a:lt1>
      <a:dk2>
        <a:srgbClr val="6A6185"/>
      </a:dk2>
      <a:lt2>
        <a:srgbClr val="F1F0F3"/>
      </a:lt2>
      <a:accent1>
        <a:srgbClr val="EB37A6"/>
      </a:accent1>
      <a:accent2>
        <a:srgbClr val="8A3ACC"/>
      </a:accent2>
      <a:accent3>
        <a:srgbClr val="1994EB"/>
      </a:accent3>
      <a:accent4>
        <a:srgbClr val="80D126"/>
      </a:accent4>
      <a:accent5>
        <a:srgbClr val="FFBF00"/>
      </a:accent5>
      <a:accent6>
        <a:srgbClr val="F1473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