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4" r:id="rId2"/>
    <p:sldId id="265" r:id="rId3"/>
    <p:sldId id="266" r:id="rId4"/>
    <p:sldId id="267" r:id="rId5"/>
    <p:sldId id="268" r:id="rId6"/>
    <p:sldId id="269" r:id="rId7"/>
    <p:sldId id="273" r:id="rId8"/>
    <p:sldId id="27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CollegiateFLF" panose="020B0604020202020204"/>
      <p:regular r:id="rId19"/>
    </p:embeddedFont>
    <p:embeddedFont>
      <p:font typeface="HelloRecess" panose="020B0604020202020204" charset="0"/>
      <p:regular r:id="rId20"/>
    </p:embeddedFont>
    <p:embeddedFont>
      <p:font typeface="KG Red Hand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902C3-296A-4583-9EAD-78CA38CF3F3D}">
          <p14:sldIdLst>
            <p14:sldId id="264"/>
            <p14:sldId id="265"/>
            <p14:sldId id="266"/>
            <p14:sldId id="267"/>
            <p14:sldId id="268"/>
            <p14:sldId id="269"/>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928"/>
    <a:srgbClr val="CC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1360-C833-41EE-9C10-66506FCD41C1}"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2C4E-567F-476A-A828-A3E324F1A4A5}" type="slidenum">
              <a:rPr lang="en-US" smtClean="0"/>
              <a:t>‹#›</a:t>
            </a:fld>
            <a:endParaRPr lang="en-US"/>
          </a:p>
        </p:txBody>
      </p:sp>
    </p:spTree>
    <p:extLst>
      <p:ext uri="{BB962C8B-B14F-4D97-AF65-F5344CB8AC3E}">
        <p14:creationId xmlns:p14="http://schemas.microsoft.com/office/powerpoint/2010/main" val="116745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984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093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3671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3137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1540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0337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038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9"/>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4"/>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6096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1" name="Google Shape;51;p8"/>
          <p:cNvSpPr txBox="1">
            <a:spLocks noGrp="1"/>
          </p:cNvSpPr>
          <p:nvPr>
            <p:ph type="body" idx="2"/>
          </p:nvPr>
        </p:nvSpPr>
        <p:spPr>
          <a:xfrm>
            <a:off x="4415802"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2" name="Google Shape;52;p8"/>
          <p:cNvSpPr txBox="1">
            <a:spLocks noGrp="1"/>
          </p:cNvSpPr>
          <p:nvPr>
            <p:ph type="body" idx="3"/>
          </p:nvPr>
        </p:nvSpPr>
        <p:spPr>
          <a:xfrm>
            <a:off x="82220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957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81000">
              <a:srgbClr val="585A5F"/>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4"/>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753">
                <a:solidFill>
                  <a:schemeClr val="dk1"/>
                </a:solidFill>
                <a:latin typeface="Caveat Brush"/>
                <a:ea typeface="Caveat Brush"/>
                <a:cs typeface="Caveat Brush"/>
                <a:sym typeface="Caveat Brush"/>
              </a:defRPr>
            </a:lvl1pPr>
            <a:lvl2pPr lvl="1" algn="r" rtl="0">
              <a:buNone/>
              <a:defRPr sz="753">
                <a:solidFill>
                  <a:schemeClr val="dk1"/>
                </a:solidFill>
                <a:latin typeface="Caveat Brush"/>
                <a:ea typeface="Caveat Brush"/>
                <a:cs typeface="Caveat Brush"/>
                <a:sym typeface="Caveat Brush"/>
              </a:defRPr>
            </a:lvl2pPr>
            <a:lvl3pPr lvl="2" algn="r" rtl="0">
              <a:buNone/>
              <a:defRPr sz="753">
                <a:solidFill>
                  <a:schemeClr val="dk1"/>
                </a:solidFill>
                <a:latin typeface="Caveat Brush"/>
                <a:ea typeface="Caveat Brush"/>
                <a:cs typeface="Caveat Brush"/>
                <a:sym typeface="Caveat Brush"/>
              </a:defRPr>
            </a:lvl3pPr>
            <a:lvl4pPr lvl="3" algn="r" rtl="0">
              <a:buNone/>
              <a:defRPr sz="753">
                <a:solidFill>
                  <a:schemeClr val="dk1"/>
                </a:solidFill>
                <a:latin typeface="Caveat Brush"/>
                <a:ea typeface="Caveat Brush"/>
                <a:cs typeface="Caveat Brush"/>
                <a:sym typeface="Caveat Brush"/>
              </a:defRPr>
            </a:lvl4pPr>
            <a:lvl5pPr lvl="4" algn="r" rtl="0">
              <a:buNone/>
              <a:defRPr sz="753">
                <a:solidFill>
                  <a:schemeClr val="dk1"/>
                </a:solidFill>
                <a:latin typeface="Caveat Brush"/>
                <a:ea typeface="Caveat Brush"/>
                <a:cs typeface="Caveat Brush"/>
                <a:sym typeface="Caveat Brush"/>
              </a:defRPr>
            </a:lvl5pPr>
            <a:lvl6pPr lvl="5" algn="r" rtl="0">
              <a:buNone/>
              <a:defRPr sz="753">
                <a:solidFill>
                  <a:schemeClr val="dk1"/>
                </a:solidFill>
                <a:latin typeface="Caveat Brush"/>
                <a:ea typeface="Caveat Brush"/>
                <a:cs typeface="Caveat Brush"/>
                <a:sym typeface="Caveat Brush"/>
              </a:defRPr>
            </a:lvl6pPr>
            <a:lvl7pPr lvl="6" algn="r" rtl="0">
              <a:buNone/>
              <a:defRPr sz="753">
                <a:solidFill>
                  <a:schemeClr val="dk1"/>
                </a:solidFill>
                <a:latin typeface="Caveat Brush"/>
                <a:ea typeface="Caveat Brush"/>
                <a:cs typeface="Caveat Brush"/>
                <a:sym typeface="Caveat Brush"/>
              </a:defRPr>
            </a:lvl7pPr>
            <a:lvl8pPr lvl="7" algn="r" rtl="0">
              <a:buNone/>
              <a:defRPr sz="753">
                <a:solidFill>
                  <a:schemeClr val="dk1"/>
                </a:solidFill>
                <a:latin typeface="Caveat Brush"/>
                <a:ea typeface="Caveat Brush"/>
                <a:cs typeface="Caveat Brush"/>
                <a:sym typeface="Caveat Brush"/>
              </a:defRPr>
            </a:lvl8pPr>
            <a:lvl9pPr lvl="8" algn="r" rtl="0">
              <a:buNone/>
              <a:defRPr sz="753">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679930"/>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Derica.Gibbs@stjohns.k12.fl.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alendly.com/lindamsmith" TargetMode="External"/><Relationship Id="rId5" Type="http://schemas.openxmlformats.org/officeDocument/2006/relationships/hyperlink" Target="https://calendly.com/derica-gibbs-1" TargetMode="External"/><Relationship Id="rId4" Type="http://schemas.openxmlformats.org/officeDocument/2006/relationships/hyperlink" Target="mailto:Linda.M.Smith@stjohns.k12.fl.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chs.stjohns.k12.fl.us/guidanc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647413"/>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TOCOI CREEK HIGH SCHOOL</a:t>
            </a:r>
            <a:br>
              <a:rPr lang="en-US" sz="3200" dirty="0">
                <a:latin typeface="KG Red Hands" panose="02000505000000020004" pitchFamily="2" charset="0"/>
              </a:rPr>
            </a:br>
            <a:endParaRPr sz="3200" dirty="0">
              <a:latin typeface="KG Red Hands" panose="02000505000000020004" pitchFamily="2" charset="0"/>
            </a:endParaRPr>
          </a:p>
        </p:txBody>
      </p:sp>
      <p:pic>
        <p:nvPicPr>
          <p:cNvPr id="10" name="Picture 9" descr="Logo&#10;&#10;Description automatically generated">
            <a:extLst>
              <a:ext uri="{FF2B5EF4-FFF2-40B4-BE49-F238E27FC236}">
                <a16:creationId xmlns:a16="http://schemas.microsoft.com/office/drawing/2014/main" id="{87D9CAC0-8F27-44B4-903E-C9B9FE4A946E}"/>
              </a:ext>
            </a:extLst>
          </p:cNvPr>
          <p:cNvPicPr>
            <a:picLocks noChangeAspect="1"/>
          </p:cNvPicPr>
          <p:nvPr/>
        </p:nvPicPr>
        <p:blipFill>
          <a:blip r:embed="rId3">
            <a:alphaModFix amt="50000"/>
          </a:blip>
          <a:stretch>
            <a:fillRect/>
          </a:stretch>
        </p:blipFill>
        <p:spPr>
          <a:xfrm>
            <a:off x="6384022" y="647413"/>
            <a:ext cx="795093" cy="883270"/>
          </a:xfrm>
          <a:prstGeom prst="rect">
            <a:avLst/>
          </a:prstGeom>
        </p:spPr>
      </p:pic>
      <p:sp>
        <p:nvSpPr>
          <p:cNvPr id="7" name="TextBox 6">
            <a:extLst>
              <a:ext uri="{FF2B5EF4-FFF2-40B4-BE49-F238E27FC236}">
                <a16:creationId xmlns:a16="http://schemas.microsoft.com/office/drawing/2014/main" id="{193071B8-9960-40E1-A308-841E9A3A9594}"/>
              </a:ext>
            </a:extLst>
          </p:cNvPr>
          <p:cNvSpPr txBox="1"/>
          <p:nvPr/>
        </p:nvSpPr>
        <p:spPr>
          <a:xfrm>
            <a:off x="198758" y="1165939"/>
            <a:ext cx="609460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135"/>
                </a:solidFill>
                <a:effectLst/>
                <a:uLnTx/>
                <a:uFillTx/>
                <a:latin typeface="KG Red Hands" panose="02000505000000020004" pitchFamily="2" charset="0"/>
                <a:ea typeface="+mn-ea"/>
                <a:cs typeface="+mn-cs"/>
              </a:rPr>
              <a:t>2021 – 2022 Open House</a:t>
            </a:r>
            <a:endParaRPr kumimoji="0" lang="en-US" sz="1800" b="0" i="0" u="none" strike="noStrike" kern="1200" cap="none" spc="0" normalizeH="0" baseline="0" noProof="0" dirty="0">
              <a:ln>
                <a:noFill/>
              </a:ln>
              <a:solidFill>
                <a:srgbClr val="1A1135"/>
              </a:solidFill>
              <a:effectLst/>
              <a:uLnTx/>
              <a:uFillTx/>
              <a:latin typeface="Arial"/>
              <a:ea typeface="+mn-ea"/>
              <a:cs typeface="+mn-cs"/>
            </a:endParaRPr>
          </a:p>
        </p:txBody>
      </p:sp>
      <p:sp>
        <p:nvSpPr>
          <p:cNvPr id="11" name="TextBox 10">
            <a:extLst>
              <a:ext uri="{FF2B5EF4-FFF2-40B4-BE49-F238E27FC236}">
                <a16:creationId xmlns:a16="http://schemas.microsoft.com/office/drawing/2014/main" id="{2DAE2E60-29C2-4BC8-A7F6-F14F17E5C43C}"/>
              </a:ext>
            </a:extLst>
          </p:cNvPr>
          <p:cNvSpPr txBox="1"/>
          <p:nvPr/>
        </p:nvSpPr>
        <p:spPr>
          <a:xfrm>
            <a:off x="3003368" y="4560871"/>
            <a:ext cx="609460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Arial"/>
                <a:ea typeface="+mn-ea"/>
                <a:cs typeface="+mn-cs"/>
              </a:rPr>
              <a:t>D’Erica Gibbs (Last Names A-L)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Arial"/>
                <a:ea typeface="+mn-ea"/>
                <a:cs typeface="+mn-cs"/>
              </a:rPr>
              <a:t>Linda M. Smith (Last Names M-Z)</a:t>
            </a:r>
          </a:p>
        </p:txBody>
      </p:sp>
      <p:sp>
        <p:nvSpPr>
          <p:cNvPr id="12" name="Google Shape;139;p21">
            <a:extLst>
              <a:ext uri="{FF2B5EF4-FFF2-40B4-BE49-F238E27FC236}">
                <a16:creationId xmlns:a16="http://schemas.microsoft.com/office/drawing/2014/main" id="{778BD3AC-8682-4C3E-AE55-92EAC9CFD2DC}"/>
              </a:ext>
            </a:extLst>
          </p:cNvPr>
          <p:cNvSpPr txBox="1">
            <a:spLocks/>
          </p:cNvSpPr>
          <p:nvPr/>
        </p:nvSpPr>
        <p:spPr>
          <a:xfrm>
            <a:off x="3003368" y="2873144"/>
            <a:ext cx="6185264" cy="111404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r>
              <a:rPr kumimoji="0" lang="en-US" sz="6000" b="0" i="0" u="none" strike="noStrike" kern="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sym typeface="Caveat Brush"/>
              </a:rPr>
              <a:t>School Counseling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ABOUT US</a:t>
            </a:r>
            <a:endParaRPr sz="3200" dirty="0">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4"/>
            <a:ext cx="6725541" cy="3939611"/>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Mrs. Gibbs’ was a military child growing up along the East Coast.  She graduated high school from Virginia Beach, VA and pursued undergraduate studies at Davidson College.  Additionally, she earned master’s degrees in Special Education and School Counseling.  She has teaching and counseling experience with students in grades 9-12.  Mrs. Gibbs and her family moved to St. Johns County six years ago.  She was a counselor at Nease for four years and is excited to be a part of building a tradition with </a:t>
            </a:r>
            <a:r>
              <a:rPr lang="en-US" sz="1400" dirty="0" err="1">
                <a:solidFill>
                  <a:schemeClr val="tx1"/>
                </a:solidFill>
              </a:rPr>
              <a:t>Tocoi</a:t>
            </a:r>
            <a:r>
              <a:rPr lang="en-US" sz="1400" dirty="0">
                <a:solidFill>
                  <a:schemeClr val="tx1"/>
                </a:solidFill>
              </a:rPr>
              <a:t> Creek High School.  Mrs. Gibbs, her husband, Darrick, and three children spend much of their free time at some athletic facility.  As a family, they enjoy traveling, playing board games, and visiting family and friends.</a:t>
            </a:r>
          </a:p>
          <a:p>
            <a:pPr algn="ctr"/>
            <a:endParaRPr lang="en-US" sz="1400" dirty="0">
              <a:solidFill>
                <a:schemeClr val="tx1"/>
              </a:solidFill>
            </a:endParaRPr>
          </a:p>
          <a:p>
            <a:pPr algn="ctr"/>
            <a:r>
              <a:rPr lang="en-US" sz="1400" dirty="0">
                <a:solidFill>
                  <a:schemeClr val="tx1"/>
                </a:solidFill>
              </a:rPr>
              <a:t>Mrs. Smith grew up “locally” in nearby Orange Park.  She has a bachelors degree in Psychology and a Masters in School Counseling from UNF.  Coming most recently from Nease High School, this is her 13</a:t>
            </a:r>
            <a:r>
              <a:rPr lang="en-US" sz="1400" baseline="30000" dirty="0">
                <a:solidFill>
                  <a:schemeClr val="tx1"/>
                </a:solidFill>
              </a:rPr>
              <a:t>th</a:t>
            </a:r>
            <a:r>
              <a:rPr lang="en-US" sz="1400" dirty="0">
                <a:solidFill>
                  <a:schemeClr val="tx1"/>
                </a:solidFill>
              </a:rPr>
              <a:t> year as a high school counselor.  She has a 12-year-old daughter and 6-year-old son that I share with my husband of 17 years.  Our family enjoys traveling and playing computer games together.  She is really enjoying being a Toro and helping to establish the traditions of </a:t>
            </a:r>
            <a:r>
              <a:rPr lang="en-US" sz="1400" dirty="0" err="1">
                <a:solidFill>
                  <a:schemeClr val="tx1"/>
                </a:solidFill>
              </a:rPr>
              <a:t>Tocoi</a:t>
            </a:r>
            <a:r>
              <a:rPr lang="en-US" sz="1400" dirty="0">
                <a:solidFill>
                  <a:schemeClr val="tx1"/>
                </a:solidFill>
              </a:rPr>
              <a:t> Creek.</a:t>
            </a:r>
          </a:p>
        </p:txBody>
      </p:sp>
      <p:pic>
        <p:nvPicPr>
          <p:cNvPr id="3" name="Picture 2" descr="A couple of women posing for the camera&#10;&#10;Description automatically generated with low confidence">
            <a:extLst>
              <a:ext uri="{FF2B5EF4-FFF2-40B4-BE49-F238E27FC236}">
                <a16:creationId xmlns:a16="http://schemas.microsoft.com/office/drawing/2014/main" id="{EF1D4601-DF7B-4FB7-A868-0192A5E90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370" y="2354766"/>
            <a:ext cx="4786793" cy="3190876"/>
          </a:xfrm>
          <a:prstGeom prst="rect">
            <a:avLst/>
          </a:prstGeom>
          <a:solidFill>
            <a:schemeClr val="tx1"/>
          </a:solidFill>
        </p:spPr>
      </p:pic>
      <p:sp>
        <p:nvSpPr>
          <p:cNvPr id="4" name="TextBox 3">
            <a:extLst>
              <a:ext uri="{FF2B5EF4-FFF2-40B4-BE49-F238E27FC236}">
                <a16:creationId xmlns:a16="http://schemas.microsoft.com/office/drawing/2014/main" id="{9015E632-4861-4E7E-90E2-B1D91AA78FB0}"/>
              </a:ext>
            </a:extLst>
          </p:cNvPr>
          <p:cNvSpPr txBox="1"/>
          <p:nvPr/>
        </p:nvSpPr>
        <p:spPr>
          <a:xfrm>
            <a:off x="7396195" y="4157187"/>
            <a:ext cx="1504950" cy="369332"/>
          </a:xfrm>
          <a:prstGeom prst="rect">
            <a:avLst/>
          </a:prstGeom>
          <a:noFill/>
        </p:spPr>
        <p:txBody>
          <a:bodyPr wrap="square" rtlCol="0">
            <a:spAutoFit/>
          </a:bodyPr>
          <a:lstStyle/>
          <a:p>
            <a:r>
              <a:rPr lang="en-US" dirty="0"/>
              <a:t>Mrs. Smith</a:t>
            </a:r>
          </a:p>
        </p:txBody>
      </p:sp>
      <p:sp>
        <p:nvSpPr>
          <p:cNvPr id="6" name="TextBox 5">
            <a:extLst>
              <a:ext uri="{FF2B5EF4-FFF2-40B4-BE49-F238E27FC236}">
                <a16:creationId xmlns:a16="http://schemas.microsoft.com/office/drawing/2014/main" id="{F81420F8-98E9-44DF-8C35-EFE34762AB8F}"/>
              </a:ext>
            </a:extLst>
          </p:cNvPr>
          <p:cNvSpPr txBox="1"/>
          <p:nvPr/>
        </p:nvSpPr>
        <p:spPr>
          <a:xfrm>
            <a:off x="10325100" y="4526519"/>
            <a:ext cx="1531923" cy="369332"/>
          </a:xfrm>
          <a:prstGeom prst="rect">
            <a:avLst/>
          </a:prstGeom>
          <a:noFill/>
        </p:spPr>
        <p:txBody>
          <a:bodyPr wrap="square" rtlCol="0">
            <a:spAutoFit/>
          </a:bodyPr>
          <a:lstStyle/>
          <a:p>
            <a:r>
              <a:rPr lang="en-US" dirty="0"/>
              <a:t>Mrs. Gibbs</a:t>
            </a:r>
          </a:p>
        </p:txBody>
      </p:sp>
    </p:spTree>
    <p:extLst>
      <p:ext uri="{BB962C8B-B14F-4D97-AF65-F5344CB8AC3E}">
        <p14:creationId xmlns:p14="http://schemas.microsoft.com/office/powerpoint/2010/main" val="29451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COMMUNICATION AND PARENT CONFERENCES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3970318"/>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b="1" u="sng" dirty="0">
                <a:solidFill>
                  <a:srgbClr val="F37928"/>
                </a:solidFill>
                <a:latin typeface="HelloRecess" panose="02000603000000000000" pitchFamily="2" charset="0"/>
                <a:ea typeface="HelloRecess" panose="02000603000000000000" pitchFamily="2" charset="0"/>
              </a:rPr>
              <a:t>Contact us through email</a:t>
            </a:r>
            <a:r>
              <a:rPr lang="en-US" dirty="0">
                <a:solidFill>
                  <a:srgbClr val="F37928"/>
                </a:solidFill>
                <a:latin typeface="HelloRecess" panose="02000603000000000000" pitchFamily="2" charset="0"/>
                <a:ea typeface="HelloRecess" panose="02000603000000000000" pitchFamily="2" charset="0"/>
              </a:rPr>
              <a:t>:</a:t>
            </a:r>
          </a:p>
          <a:p>
            <a:pPr marL="742950" lvl="1"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D’Erica Gibbs: </a:t>
            </a:r>
            <a:r>
              <a:rPr lang="en-US" dirty="0">
                <a:solidFill>
                  <a:srgbClr val="F37928"/>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Derica.Gibbs@stjohns.k12.fl.us</a:t>
            </a:r>
            <a:endParaRPr lang="en-US" dirty="0">
              <a:solidFill>
                <a:srgbClr val="F37928"/>
              </a:solidFill>
              <a:latin typeface="HelloRecess" panose="02000603000000000000" pitchFamily="2" charset="0"/>
              <a:ea typeface="HelloRecess" panose="02000603000000000000" pitchFamily="2" charset="0"/>
            </a:endParaRPr>
          </a:p>
          <a:p>
            <a:pPr marL="742950" lvl="1"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Linda M. Smith: </a:t>
            </a:r>
            <a:r>
              <a:rPr lang="en-US" dirty="0">
                <a:solidFill>
                  <a:srgbClr val="F37928"/>
                </a:solidFill>
                <a:latin typeface="HelloRecess" panose="02000603000000000000" pitchFamily="2" charset="0"/>
                <a:ea typeface="HelloRecess" panose="02000603000000000000" pitchFamily="2" charset="0"/>
                <a:hlinkClick r:id="rId4">
                  <a:extLst>
                    <a:ext uri="{A12FA001-AC4F-418D-AE19-62706E023703}">
                      <ahyp:hlinkClr xmlns:ahyp="http://schemas.microsoft.com/office/drawing/2018/hyperlinkcolor" val="tx"/>
                    </a:ext>
                  </a:extLst>
                </a:hlinkClick>
              </a:rPr>
              <a:t>Linda.M.Smith@stjohns.k12.fl.us</a:t>
            </a:r>
            <a:r>
              <a:rPr lang="en-US" dirty="0">
                <a:solidFill>
                  <a:srgbClr val="F37928"/>
                </a:solidFill>
                <a:latin typeface="HelloRecess" panose="02000603000000000000" pitchFamily="2" charset="0"/>
                <a:ea typeface="HelloRecess" panose="02000603000000000000" pitchFamily="2" charset="0"/>
              </a:rPr>
              <a:t> </a:t>
            </a:r>
            <a:br>
              <a:rPr lang="en-US" dirty="0">
                <a:solidFill>
                  <a:srgbClr val="F37928"/>
                </a:solidFill>
                <a:highlight>
                  <a:srgbClr val="FFFF00"/>
                </a:highlight>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b="1" u="sng" dirty="0">
                <a:solidFill>
                  <a:srgbClr val="F37928"/>
                </a:solidFill>
                <a:latin typeface="HelloRecess" panose="02000603000000000000" pitchFamily="2" charset="0"/>
                <a:ea typeface="HelloRecess" panose="02000603000000000000" pitchFamily="2" charset="0"/>
              </a:rPr>
              <a:t>Parent Conferences:</a:t>
            </a:r>
          </a:p>
          <a:p>
            <a:pPr marL="742950" lvl="1"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If you want to meet with just one teacher, contact that teacher directly.</a:t>
            </a:r>
          </a:p>
          <a:p>
            <a:pPr marL="742950" lvl="1"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If you want to meet with just the counselor or multiple teachers, use the links below:</a:t>
            </a:r>
          </a:p>
          <a:p>
            <a:pPr marL="1200150" lvl="2"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D’Erica Gibbs: </a:t>
            </a:r>
            <a:r>
              <a:rPr lang="en-US" dirty="0">
                <a:solidFill>
                  <a:srgbClr val="F37928"/>
                </a:solidFill>
                <a:latin typeface="HelloRecess" panose="02000603000000000000" pitchFamily="2" charset="0"/>
                <a:ea typeface="HelloRecess" panose="02000603000000000000" pitchFamily="2" charset="0"/>
                <a:hlinkClick r:id="rId5">
                  <a:extLst>
                    <a:ext uri="{A12FA001-AC4F-418D-AE19-62706E023703}">
                      <ahyp:hlinkClr xmlns:ahyp="http://schemas.microsoft.com/office/drawing/2018/hyperlinkcolor" val="tx"/>
                    </a:ext>
                  </a:extLst>
                </a:hlinkClick>
              </a:rPr>
              <a:t>https://calendly.com/derica-gibbs-1</a:t>
            </a:r>
            <a:r>
              <a:rPr lang="en-US" dirty="0">
                <a:solidFill>
                  <a:srgbClr val="F37928"/>
                </a:solidFill>
                <a:latin typeface="HelloRecess" panose="02000603000000000000" pitchFamily="2" charset="0"/>
                <a:ea typeface="HelloRecess" panose="02000603000000000000" pitchFamily="2" charset="0"/>
              </a:rPr>
              <a:t> </a:t>
            </a:r>
          </a:p>
          <a:p>
            <a:pPr marL="1200150" lvl="2"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Linda M. Smith: </a:t>
            </a:r>
            <a:r>
              <a:rPr lang="en-US" dirty="0">
                <a:solidFill>
                  <a:srgbClr val="F37928"/>
                </a:solidFill>
                <a:latin typeface="HelloRecess" panose="02000603000000000000" pitchFamily="2" charset="0"/>
                <a:ea typeface="HelloRecess" panose="02000603000000000000" pitchFamily="2" charset="0"/>
                <a:hlinkClick r:id="rId6">
                  <a:extLst>
                    <a:ext uri="{A12FA001-AC4F-418D-AE19-62706E023703}">
                      <ahyp:hlinkClr xmlns:ahyp="http://schemas.microsoft.com/office/drawing/2018/hyperlinkcolor" val="tx"/>
                    </a:ext>
                  </a:extLst>
                </a:hlinkClick>
              </a:rPr>
              <a:t>https://calendly.com/lindamsmith</a:t>
            </a:r>
            <a:r>
              <a:rPr lang="en-US" dirty="0">
                <a:solidFill>
                  <a:srgbClr val="F37928"/>
                </a:solidFill>
                <a:latin typeface="HelloRecess" panose="02000603000000000000" pitchFamily="2" charset="0"/>
                <a:ea typeface="HelloRecess" panose="02000603000000000000" pitchFamily="2" charset="0"/>
              </a:rPr>
              <a:t> </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p:txBody>
      </p:sp>
      <p:sp>
        <p:nvSpPr>
          <p:cNvPr id="9" name="TextBox 8">
            <a:extLst>
              <a:ext uri="{FF2B5EF4-FFF2-40B4-BE49-F238E27FC236}">
                <a16:creationId xmlns:a16="http://schemas.microsoft.com/office/drawing/2014/main" id="{225F924A-0D0D-4E59-AECA-0860BF5FA516}"/>
              </a:ext>
            </a:extLst>
          </p:cNvPr>
          <p:cNvSpPr txBox="1"/>
          <p:nvPr/>
        </p:nvSpPr>
        <p:spPr>
          <a:xfrm>
            <a:off x="848686" y="5762868"/>
            <a:ext cx="10494628" cy="523220"/>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IT IS IMPORTANT TO NOTE THAT ST. JOHN’S COUNTY SCHOOL DISTRICT TEACHERS HAVE UP TO 48 SCHOOL HOURS TO RESPOND TO A REQUEST FOR CONTACT. PLEASE DO NOT SUBMIT TIME SENSITIVE CONCERNS VIA EMAIL. </a:t>
            </a:r>
          </a:p>
        </p:txBody>
      </p:sp>
    </p:spTree>
    <p:extLst>
      <p:ext uri="{BB962C8B-B14F-4D97-AF65-F5344CB8AC3E}">
        <p14:creationId xmlns:p14="http://schemas.microsoft.com/office/powerpoint/2010/main" val="197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FRESHMAN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862322"/>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QUARTERLY BREAKDOWN WITH MAJOR TOPICS COVERED</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Q1: Counselor introductions, graduation requirements, and goal setting.</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Q2: Making friends and career planning</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Q3: Registration for 22-23 Courses</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Q4: Test taking strategies</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22946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SOPHOMORE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2862322"/>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QUARTERLY BREAKDOWN WITH MAJOR TOPICS COVERED</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Q1: Counselor introductions, Sophomore year goals &amp; planning, PSAT preparation </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Q2: Discovering your interest, graduation requirements, etc. </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Q3: Registration for 22-23 Courses</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Q4: Test taking strategies</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75733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JUNIOR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3139321"/>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QUARTERLY BREAKDOWN WITH MAJOR TOPICS COVERED</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Q1: Introductions, Year at a glance, Community Service</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Q2: Individual student meetings: career interests and next steps</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Q3: Registration for 22-23 courses.</a:t>
            </a:r>
            <a:br>
              <a:rPr lang="en-US" dirty="0">
                <a:solidFill>
                  <a:srgbClr val="F37928"/>
                </a:solidFill>
                <a:latin typeface="HelloRecess" panose="02000603000000000000" pitchFamily="2" charset="0"/>
                <a:ea typeface="HelloRecess" panose="02000603000000000000" pitchFamily="2" charset="0"/>
              </a:rPr>
            </a:b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Q4: Individual student meetings: Getting ready for college application season and senior year next steps</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175881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School Counseling Resources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378902" y="2690336"/>
            <a:ext cx="10494628" cy="2031325"/>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Visit our Website: </a:t>
            </a:r>
            <a:r>
              <a:rPr lang="en-US" dirty="0">
                <a:solidFill>
                  <a:srgbClr val="F37928"/>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https://www-tchs.stjohns.k12.fl.us/guidance/</a:t>
            </a:r>
            <a:endParaRPr lang="en-US" dirty="0">
              <a:solidFill>
                <a:srgbClr val="F37928"/>
              </a:solidFill>
              <a:latin typeface="HelloRecess" panose="02000603000000000000" pitchFamily="2" charset="0"/>
              <a:ea typeface="HelloRecess" panose="02000603000000000000" pitchFamily="2" charset="0"/>
            </a:endParaRPr>
          </a:p>
          <a:p>
            <a:pPr marL="742950" lvl="1"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Includes monthly newsletters, classroom guidance information, community service information, graduation requirements, test prep resources, etc.</a:t>
            </a:r>
          </a:p>
          <a:p>
            <a:pPr marL="285750" indent="-285750">
              <a:buFont typeface="Arial" panose="020B0604020202020204" pitchFamily="34" charset="0"/>
              <a:buChar char="•"/>
            </a:pPr>
            <a:endParaRPr lang="en-US" dirty="0">
              <a:solidFill>
                <a:srgbClr val="F37928"/>
              </a:solidFill>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Visit our Schoology page: In your Schoology account, click on groups</a:t>
            </a:r>
          </a:p>
          <a:p>
            <a:pPr marL="742950" lvl="1" indent="-285750">
              <a:buFont typeface="Arial" panose="020B0604020202020204" pitchFamily="34" charset="0"/>
              <a:buChar char="•"/>
            </a:pPr>
            <a:r>
              <a:rPr lang="en-US" dirty="0">
                <a:solidFill>
                  <a:srgbClr val="F37928"/>
                </a:solidFill>
                <a:latin typeface="HelloRecess" panose="02000603000000000000" pitchFamily="2" charset="0"/>
                <a:ea typeface="HelloRecess" panose="02000603000000000000" pitchFamily="2" charset="0"/>
              </a:rPr>
              <a:t>Includes classroom guidance information, community service information, college resources, opportunities for students, test prep resources, etc.</a:t>
            </a:r>
          </a:p>
        </p:txBody>
      </p:sp>
    </p:spTree>
    <p:extLst>
      <p:ext uri="{BB962C8B-B14F-4D97-AF65-F5344CB8AC3E}">
        <p14:creationId xmlns:p14="http://schemas.microsoft.com/office/powerpoint/2010/main" val="106124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THANK YOU! </a:t>
            </a:r>
            <a:endParaRPr sz="3200" dirty="0">
              <a:highlight>
                <a:srgbClr val="FFFF00"/>
              </a:highlight>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5"/>
            <a:ext cx="6725541" cy="2085174"/>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loRecess" panose="02000603000000000000" pitchFamily="2" charset="0"/>
                <a:ea typeface="HelloRecess" panose="02000603000000000000" pitchFamily="2" charset="0"/>
              </a:rPr>
              <a:t>IT IS A PLEASURE TO PARTNER WITH YOU IN THIS YEAR’S EDUCATIONAL JOURNEY. WE APPRECIATE YOUR CONTINUED SUPPORT. </a:t>
            </a:r>
          </a:p>
        </p:txBody>
      </p:sp>
      <p:pic>
        <p:nvPicPr>
          <p:cNvPr id="5" name="Picture 4" descr="Logo&#10;&#10;Description automatically generated">
            <a:extLst>
              <a:ext uri="{FF2B5EF4-FFF2-40B4-BE49-F238E27FC236}">
                <a16:creationId xmlns:a16="http://schemas.microsoft.com/office/drawing/2014/main" id="{63C3F3F9-E1BF-4832-994B-D90D94714074}"/>
              </a:ext>
            </a:extLst>
          </p:cNvPr>
          <p:cNvPicPr>
            <a:picLocks noChangeAspect="1"/>
          </p:cNvPicPr>
          <p:nvPr/>
        </p:nvPicPr>
        <p:blipFill>
          <a:blip r:embed="rId3">
            <a:alphaModFix amt="50000"/>
          </a:blip>
          <a:stretch>
            <a:fillRect/>
          </a:stretch>
        </p:blipFill>
        <p:spPr>
          <a:xfrm>
            <a:off x="4743229" y="4492070"/>
            <a:ext cx="1888307" cy="2097723"/>
          </a:xfrm>
          <a:prstGeom prst="rect">
            <a:avLst/>
          </a:prstGeom>
        </p:spPr>
      </p:pic>
      <p:sp>
        <p:nvSpPr>
          <p:cNvPr id="6" name="Rectangle 5">
            <a:extLst>
              <a:ext uri="{FF2B5EF4-FFF2-40B4-BE49-F238E27FC236}">
                <a16:creationId xmlns:a16="http://schemas.microsoft.com/office/drawing/2014/main" id="{033C7287-1BF2-46F2-AFA4-95CDEF665E10}"/>
              </a:ext>
            </a:extLst>
          </p:cNvPr>
          <p:cNvSpPr/>
          <p:nvPr/>
        </p:nvSpPr>
        <p:spPr>
          <a:xfrm>
            <a:off x="554052" y="5144263"/>
            <a:ext cx="4189177" cy="793336"/>
          </a:xfrm>
          <a:prstGeom prst="rect">
            <a:avLst/>
          </a:prstGeom>
          <a:solidFill>
            <a:srgbClr val="F379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llegiateFLF" panose="02000603060000020004" pitchFamily="2" charset="0"/>
                <a:ea typeface="HelloRecess" panose="02000603000000000000" pitchFamily="2" charset="0"/>
              </a:rPr>
              <a:t>HORNS UP…TOCOI!</a:t>
            </a:r>
          </a:p>
        </p:txBody>
      </p:sp>
      <p:pic>
        <p:nvPicPr>
          <p:cNvPr id="3" name="Picture 2" descr="A picture containing outdoor, grass, skating, ground&#10;&#10;Description automatically generated">
            <a:extLst>
              <a:ext uri="{FF2B5EF4-FFF2-40B4-BE49-F238E27FC236}">
                <a16:creationId xmlns:a16="http://schemas.microsoft.com/office/drawing/2014/main" id="{BB5AB0CA-ABC0-4CA8-9466-E6DF8325A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4715" y="256375"/>
            <a:ext cx="2438156" cy="3657600"/>
          </a:xfrm>
          <a:prstGeom prst="rect">
            <a:avLst/>
          </a:prstGeom>
        </p:spPr>
      </p:pic>
      <p:pic>
        <p:nvPicPr>
          <p:cNvPr id="7" name="Picture 6" descr="A child standing in a grassy area&#10;&#10;Description automatically generated with low confidence">
            <a:extLst>
              <a:ext uri="{FF2B5EF4-FFF2-40B4-BE49-F238E27FC236}">
                <a16:creationId xmlns:a16="http://schemas.microsoft.com/office/drawing/2014/main" id="{41DAF317-9855-4CFC-90B2-FB378429B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068" y="3215720"/>
            <a:ext cx="2285772" cy="3429000"/>
          </a:xfrm>
          <a:prstGeom prst="rect">
            <a:avLst/>
          </a:prstGeom>
        </p:spPr>
      </p:pic>
    </p:spTree>
    <p:extLst>
      <p:ext uri="{BB962C8B-B14F-4D97-AF65-F5344CB8AC3E}">
        <p14:creationId xmlns:p14="http://schemas.microsoft.com/office/powerpoint/2010/main" val="3223509635"/>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4197</TotalTime>
  <Words>729</Words>
  <Application>Microsoft Office PowerPoint</Application>
  <PresentationFormat>Widescreen</PresentationFormat>
  <Paragraphs>53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HelloRecess</vt:lpstr>
      <vt:lpstr>Patrick Hand</vt:lpstr>
      <vt:lpstr>Calibri</vt:lpstr>
      <vt:lpstr>Arial</vt:lpstr>
      <vt:lpstr>Caveat Brush</vt:lpstr>
      <vt:lpstr>CollegiateFLF</vt:lpstr>
      <vt:lpstr>Century Gothic</vt:lpstr>
      <vt:lpstr>KG Red Hands</vt:lpstr>
      <vt:lpstr>Tybalt template</vt:lpstr>
      <vt:lpstr>TOCOI CREEK HIGH SCHOOL </vt:lpstr>
      <vt:lpstr>ABOUT US</vt:lpstr>
      <vt:lpstr>COMMUNICATION AND PARENT CONFERENCES</vt:lpstr>
      <vt:lpstr>FRESHMAN YEAR AT A GLANCE</vt:lpstr>
      <vt:lpstr>SOPHOMORE YEAR AT A GLANCE</vt:lpstr>
      <vt:lpstr>JUNIOR YEAR AT A GLANCE</vt:lpstr>
      <vt:lpstr>School Counseling 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TOCOI CREEK HIGH SCHOOL </dc:title>
  <dc:creator>Amanda A. Lewis</dc:creator>
  <cp:lastModifiedBy>Linda M. Smith</cp:lastModifiedBy>
  <cp:revision>12</cp:revision>
  <dcterms:created xsi:type="dcterms:W3CDTF">2021-09-20T16:36:07Z</dcterms:created>
  <dcterms:modified xsi:type="dcterms:W3CDTF">2021-09-24T13:03:54Z</dcterms:modified>
</cp:coreProperties>
</file>