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56" r:id="rId2"/>
    <p:sldId id="266" r:id="rId3"/>
    <p:sldId id="257" r:id="rId4"/>
    <p:sldId id="268" r:id="rId5"/>
    <p:sldId id="277" r:id="rId6"/>
    <p:sldId id="275" r:id="rId7"/>
    <p:sldId id="276" r:id="rId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1A021-ABA9-4905-8EC4-99A30AB8AF9B}" v="3" dt="2021-09-20T16:03:50.306"/>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9" autoAdjust="0"/>
  </p:normalViewPr>
  <p:slideViewPr>
    <p:cSldViewPr>
      <p:cViewPr varScale="1">
        <p:scale>
          <a:sx n="67" d="100"/>
          <a:sy n="67" d="100"/>
        </p:scale>
        <p:origin x="604" y="4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9/26/2021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9/26/2021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9/26/2021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387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825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1524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426248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41636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0687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15682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21434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268208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9/26/2021</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36896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9/26/2021</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5919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78206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313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42910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7681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1027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3864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6706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5694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9/26/2021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665166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stjohns.k12.fl.us/year-at-a-glance/"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www.stjohns.k12.fl.us/year-at-a-glance/"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35529" y="1109120"/>
            <a:ext cx="10425564" cy="2766528"/>
          </a:xfrm>
        </p:spPr>
        <p:txBody>
          <a:bodyPr>
            <a:normAutofit fontScale="90000"/>
          </a:bodyPr>
          <a:lstStyle/>
          <a:p>
            <a:br>
              <a:rPr lang="en-US" dirty="0"/>
            </a:br>
            <a:br>
              <a:rPr lang="en-US" dirty="0"/>
            </a:br>
            <a:r>
              <a:rPr lang="en-US" sz="4900" dirty="0">
                <a:latin typeface="Century Gothic" panose="020B0502020202020204" pitchFamily="34" charset="0"/>
              </a:rPr>
              <a:t>Tocoi Creek High School</a:t>
            </a:r>
            <a:br>
              <a:rPr lang="en-US" sz="4900" dirty="0">
                <a:latin typeface="Century Gothic" panose="020B0502020202020204" pitchFamily="34" charset="0"/>
              </a:rPr>
            </a:br>
            <a:r>
              <a:rPr lang="en-US" sz="3600" i="1" dirty="0">
                <a:latin typeface="Century Gothic" panose="020B0502020202020204" pitchFamily="34" charset="0"/>
              </a:rPr>
              <a:t>2021-2022 Open House</a:t>
            </a:r>
            <a:br>
              <a:rPr lang="en-US" sz="8900" dirty="0">
                <a:latin typeface="Century Gothic" panose="020B0502020202020204" pitchFamily="34" charset="0"/>
              </a:rPr>
            </a:br>
            <a:br>
              <a:rPr lang="en-US" sz="6700" dirty="0">
                <a:latin typeface="Century Gothic" panose="020B0502020202020204" pitchFamily="34" charset="0"/>
              </a:rPr>
            </a:br>
            <a:r>
              <a:rPr lang="en-US" sz="6700" dirty="0">
                <a:latin typeface="Century Gothic" panose="020B0502020202020204" pitchFamily="34" charset="0"/>
              </a:rPr>
              <a:t>SPANISH 1/Leadership development</a:t>
            </a:r>
            <a:endParaRPr lang="en-US" dirty="0">
              <a:latin typeface="Century Gothic" panose="020B0502020202020204" pitchFamily="34" charset="0"/>
            </a:endParaRPr>
          </a:p>
        </p:txBody>
      </p:sp>
      <p:sp>
        <p:nvSpPr>
          <p:cNvPr id="3" name="Subtitle 2"/>
          <p:cNvSpPr>
            <a:spLocks noGrp="1"/>
          </p:cNvSpPr>
          <p:nvPr>
            <p:ph type="subTitle" idx="1"/>
          </p:nvPr>
        </p:nvSpPr>
        <p:spPr>
          <a:xfrm rot="21420000">
            <a:off x="965979" y="3683830"/>
            <a:ext cx="9752647" cy="550333"/>
          </a:xfrm>
        </p:spPr>
        <p:txBody>
          <a:bodyPr/>
          <a:lstStyle/>
          <a:p>
            <a:r>
              <a:rPr lang="en-US" sz="5400" dirty="0">
                <a:solidFill>
                  <a:schemeClr val="tx1"/>
                </a:solidFill>
                <a:latin typeface="Century Gothic" panose="020B0502020202020204" pitchFamily="34" charset="0"/>
              </a:rPr>
              <a:t>Mr. mills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96" y="331304"/>
            <a:ext cx="6343650" cy="914681"/>
          </a:xfrm>
        </p:spPr>
        <p:txBody>
          <a:bodyPr/>
          <a:lstStyle/>
          <a:p>
            <a:r>
              <a:rPr lang="en-US" dirty="0">
                <a:solidFill>
                  <a:schemeClr val="tx1"/>
                </a:solidFill>
                <a:latin typeface="Century Gothic" panose="020B0502020202020204" pitchFamily="34" charset="0"/>
              </a:rPr>
              <a:t>About Me (Teacher) </a:t>
            </a:r>
          </a:p>
        </p:txBody>
      </p:sp>
      <p:sp>
        <p:nvSpPr>
          <p:cNvPr id="4" name="Text Placeholder 3"/>
          <p:cNvSpPr>
            <a:spLocks noGrp="1"/>
          </p:cNvSpPr>
          <p:nvPr>
            <p:ph type="body" sz="half" idx="2"/>
          </p:nvPr>
        </p:nvSpPr>
        <p:spPr/>
        <p:txBody>
          <a:bodyPr/>
          <a:lstStyle/>
          <a:p>
            <a:endParaRPr lang="en-US" dirty="0"/>
          </a:p>
          <a:p>
            <a:endParaRPr lang="en-US" dirty="0"/>
          </a:p>
          <a:p>
            <a:endParaRPr lang="en-US" dirty="0"/>
          </a:p>
        </p:txBody>
      </p:sp>
      <p:sp>
        <p:nvSpPr>
          <p:cNvPr id="8" name="Content Placeholder 4">
            <a:extLst>
              <a:ext uri="{FF2B5EF4-FFF2-40B4-BE49-F238E27FC236}">
                <a16:creationId xmlns:a16="http://schemas.microsoft.com/office/drawing/2014/main" id="{DB5A5475-D316-42A0-B7B5-33D89CB23811}"/>
              </a:ext>
            </a:extLst>
          </p:cNvPr>
          <p:cNvSpPr txBox="1">
            <a:spLocks/>
          </p:cNvSpPr>
          <p:nvPr/>
        </p:nvSpPr>
        <p:spPr>
          <a:xfrm>
            <a:off x="602344" y="1600200"/>
            <a:ext cx="6635068" cy="3657600"/>
          </a:xfrm>
          <a:prstGeom prst="rect">
            <a:avLst/>
          </a:prstGeom>
          <a:ln w="57150" cmpd="thinThick">
            <a:solidFill>
              <a:schemeClr val="bg1">
                <a:lumMod val="50000"/>
              </a:schemeClr>
            </a:solidFill>
            <a:miter lim="800000"/>
          </a:ln>
        </p:spPr>
        <p:txBody>
          <a:bodyPr vert="horz" lIns="91440" tIns="45720" rIns="91440" bIns="45720" rtlCol="0" anchor="t">
            <a:normAutofit/>
          </a:bodyPr>
          <a:lstStyle>
            <a:lvl1pPr marL="0" indent="0" algn="ctr" defTabSz="914126" rtl="0" eaLnBrk="1" latinLnBrk="0" hangingPunct="1">
              <a:lnSpc>
                <a:spcPct val="120000"/>
              </a:lnSpc>
              <a:spcBef>
                <a:spcPts val="1000"/>
              </a:spcBef>
              <a:buClr>
                <a:schemeClr val="accent1"/>
              </a:buClr>
              <a:buSzPct val="160000"/>
              <a:buFont typeface="Arial" panose="020B0604020202020204" pitchFamily="34" charset="0"/>
              <a:buNone/>
              <a:defRPr sz="3199" kern="1200" cap="all" baseline="0">
                <a:solidFill>
                  <a:schemeClr val="tx1"/>
                </a:solidFill>
                <a:effectLst/>
                <a:latin typeface="+mn-lt"/>
                <a:ea typeface="+mn-ea"/>
                <a:cs typeface="+mn-cs"/>
              </a:defRPr>
            </a:lvl1pPr>
            <a:lvl2pPr marL="457063" indent="0" algn="l" defTabSz="914126" rtl="0" eaLnBrk="1" latinLnBrk="0" hangingPunct="1">
              <a:lnSpc>
                <a:spcPct val="120000"/>
              </a:lnSpc>
              <a:spcBef>
                <a:spcPts val="500"/>
              </a:spcBef>
              <a:buClr>
                <a:schemeClr val="accent1"/>
              </a:buClr>
              <a:buSzPct val="160000"/>
              <a:buFont typeface="Arial" panose="020B0604020202020204" pitchFamily="34" charset="0"/>
              <a:buNone/>
              <a:defRPr sz="2799" kern="1200" cap="all" baseline="0">
                <a:solidFill>
                  <a:schemeClr val="tx1"/>
                </a:solidFill>
                <a:effectLst/>
                <a:latin typeface="+mn-lt"/>
                <a:ea typeface="+mn-ea"/>
                <a:cs typeface="+mn-cs"/>
              </a:defRPr>
            </a:lvl2pPr>
            <a:lvl3pPr marL="914126" indent="0" algn="l" defTabSz="914126" rtl="0" eaLnBrk="1" latinLnBrk="0" hangingPunct="1">
              <a:lnSpc>
                <a:spcPct val="120000"/>
              </a:lnSpc>
              <a:spcBef>
                <a:spcPts val="500"/>
              </a:spcBef>
              <a:buClr>
                <a:schemeClr val="accent1"/>
              </a:buClr>
              <a:buSzPct val="160000"/>
              <a:buFont typeface="Arial" panose="020B0604020202020204" pitchFamily="34" charset="0"/>
              <a:buNone/>
              <a:defRPr sz="2399" kern="1200" cap="all" baseline="0">
                <a:solidFill>
                  <a:schemeClr val="tx1"/>
                </a:solidFill>
                <a:effectLst/>
                <a:latin typeface="+mn-lt"/>
                <a:ea typeface="+mn-ea"/>
                <a:cs typeface="+mn-cs"/>
              </a:defRPr>
            </a:lvl3pPr>
            <a:lvl4pPr marL="1371189"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4pPr>
            <a:lvl5pPr marL="1828251"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5pPr>
            <a:lvl6pPr marL="2285314"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6pPr>
            <a:lvl7pPr marL="2742377"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7pPr>
            <a:lvl8pPr marL="3199440"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8pPr>
            <a:lvl9pPr marL="3656503"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9pPr>
          </a:lstStyle>
          <a:p>
            <a:pPr>
              <a:defRPr sz="1600" b="1">
                <a:solidFill>
                  <a:srgbClr val="FFFFFF"/>
                </a:solidFill>
              </a:defRPr>
            </a:pPr>
            <a:endParaRPr lang="en-US" sz="1200" dirty="0">
              <a:latin typeface="Corbel Light" panose="020B0303020204020204" pitchFamily="34" charset="0"/>
            </a:endParaRPr>
          </a:p>
        </p:txBody>
      </p:sp>
      <p:sp>
        <p:nvSpPr>
          <p:cNvPr id="7" name="TextBox 6">
            <a:extLst>
              <a:ext uri="{FF2B5EF4-FFF2-40B4-BE49-F238E27FC236}">
                <a16:creationId xmlns:a16="http://schemas.microsoft.com/office/drawing/2014/main" id="{9D5670B1-1648-4148-A66B-19D0A1296F3E}"/>
              </a:ext>
            </a:extLst>
          </p:cNvPr>
          <p:cNvSpPr txBox="1"/>
          <p:nvPr/>
        </p:nvSpPr>
        <p:spPr>
          <a:xfrm>
            <a:off x="853781" y="1752600"/>
            <a:ext cx="6132194" cy="3600986"/>
          </a:xfrm>
          <a:prstGeom prst="rect">
            <a:avLst/>
          </a:prstGeom>
          <a:noFill/>
        </p:spPr>
        <p:txBody>
          <a:bodyPr wrap="square">
            <a:spAutoFit/>
          </a:bodyPr>
          <a:lstStyle/>
          <a:p>
            <a:pPr rtl="0">
              <a:spcBef>
                <a:spcPts val="1200"/>
              </a:spcBef>
              <a:spcAft>
                <a:spcPts val="1200"/>
              </a:spcAft>
            </a:pPr>
            <a:r>
              <a:rPr lang="en-US" sz="1800" b="0" i="0" u="none" strike="noStrike" dirty="0">
                <a:solidFill>
                  <a:srgbClr val="000000"/>
                </a:solidFill>
                <a:effectLst/>
                <a:latin typeface="Lato" panose="020F0502020204030203" pitchFamily="34" charset="0"/>
              </a:rPr>
              <a:t>Mr. Mills was born and raised in Jacksonville. He graduated from Douglas Anderson School of the Arts before going on to study music at Tennessee Temple University. After college he studied and lived abroad for several years in Portugal and Argentina. Living overseas helped him discover his passion for language, culture, and maybe even food.</a:t>
            </a:r>
            <a:endParaRPr lang="en-US" b="0" dirty="0">
              <a:effectLst/>
            </a:endParaRPr>
          </a:p>
          <a:p>
            <a:pPr rtl="0">
              <a:spcBef>
                <a:spcPts val="1200"/>
              </a:spcBef>
              <a:spcAft>
                <a:spcPts val="1200"/>
              </a:spcAft>
            </a:pPr>
            <a:r>
              <a:rPr lang="en-US" sz="1800" b="0" i="0" u="none" strike="noStrike" dirty="0">
                <a:solidFill>
                  <a:srgbClr val="000000"/>
                </a:solidFill>
                <a:effectLst/>
                <a:latin typeface="Lato" panose="020F0502020204030203" pitchFamily="34" charset="0"/>
              </a:rPr>
              <a:t>He and his wife Isabel have three daughters (Lydia, Lia, and Lily), a poodle (Gaston), and a ball python (Beatrice). </a:t>
            </a:r>
            <a:endParaRPr lang="en-US" b="0" dirty="0">
              <a:effectLst/>
            </a:endParaRPr>
          </a:p>
          <a:p>
            <a:br>
              <a:rPr lang="en-US" dirty="0"/>
            </a:br>
            <a:endParaRPr lang="en-US" dirty="0"/>
          </a:p>
        </p:txBody>
      </p:sp>
      <p:pic>
        <p:nvPicPr>
          <p:cNvPr id="9" name="IMG_4578_Original.jpg">
            <a:extLst>
              <a:ext uri="{FF2B5EF4-FFF2-40B4-BE49-F238E27FC236}">
                <a16:creationId xmlns:a16="http://schemas.microsoft.com/office/drawing/2014/main" id="{ACDB87C7-4918-4E40-9D98-D1515CDC190F}"/>
              </a:ext>
            </a:extLst>
          </p:cNvPr>
          <p:cNvPicPr>
            <a:picLocks noGrp="1" noChangeAspect="1"/>
          </p:cNvPicPr>
          <p:nvPr>
            <p:ph type="pic" idx="1"/>
          </p:nvPr>
        </p:nvPicPr>
        <p:blipFill>
          <a:blip r:embed="rId2"/>
          <a:srcRect l="9809" r="9809"/>
          <a:stretch>
            <a:fillRect/>
          </a:stretch>
        </p:blipFill>
        <p:spPr>
          <a:xfrm>
            <a:off x="7798103" y="208833"/>
            <a:ext cx="3546783" cy="5000440"/>
          </a:xfrm>
          <a:prstGeom prst="rect">
            <a:avLst/>
          </a:prstGeom>
          <a:ln w="12700">
            <a:miter lim="400000"/>
          </a:ln>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274638"/>
            <a:ext cx="11353800" cy="1020762"/>
          </a:xfrm>
        </p:spPr>
        <p:txBody>
          <a:bodyPr>
            <a:noAutofit/>
          </a:bodyPr>
          <a:lstStyle/>
          <a:p>
            <a:pPr algn="ctr"/>
            <a:r>
              <a:rPr lang="en-US" sz="3600" dirty="0">
                <a:latin typeface="Century Gothic" panose="020B0502020202020204" pitchFamily="34" charset="0"/>
              </a:rPr>
              <a:t>Communication and Parent Conferences</a:t>
            </a:r>
          </a:p>
        </p:txBody>
      </p:sp>
      <p:sp>
        <p:nvSpPr>
          <p:cNvPr id="14" name="Content Placeholder 13"/>
          <p:cNvSpPr>
            <a:spLocks noGrp="1"/>
          </p:cNvSpPr>
          <p:nvPr>
            <p:ph idx="1"/>
          </p:nvPr>
        </p:nvSpPr>
        <p:spPr>
          <a:xfrm>
            <a:off x="0" y="1066800"/>
            <a:ext cx="11504612" cy="4079185"/>
          </a:xfrm>
        </p:spPr>
        <p:txBody>
          <a:bodyPr>
            <a:normAutofit/>
          </a:bodyPr>
          <a:lstStyle/>
          <a:p>
            <a:r>
              <a:rPr lang="en-US" sz="1800" dirty="0">
                <a:latin typeface="Century Gothic" panose="020B0502020202020204" pitchFamily="34" charset="0"/>
              </a:rPr>
              <a:t>Teacher email: William.mills@stjohns.k12.fl.us</a:t>
            </a:r>
          </a:p>
          <a:p>
            <a:r>
              <a:rPr lang="en-US" sz="1800" dirty="0">
                <a:latin typeface="Century Gothic" panose="020B0502020202020204" pitchFamily="34" charset="0"/>
              </a:rPr>
              <a:t>I am usually available before school starts each day.</a:t>
            </a:r>
          </a:p>
          <a:p>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lgn="ctr">
              <a:buNone/>
            </a:pPr>
            <a:r>
              <a:rPr lang="en-US" sz="1600" i="1" dirty="0">
                <a:latin typeface="Century Gothic" panose="020B0502020202020204" pitchFamily="34" charset="0"/>
              </a:rPr>
              <a:t>It is important to note that St. John’s County School District Teachers have up to 48 school hours to respond to a request for contact. Please do not submit time sensitive concerns via email.</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0287000" cy="1020762"/>
          </a:xfrm>
        </p:spPr>
        <p:txBody>
          <a:bodyPr>
            <a:normAutofit/>
          </a:bodyPr>
          <a:lstStyle/>
          <a:p>
            <a:pPr algn="ctr"/>
            <a:r>
              <a:rPr lang="en-US" dirty="0">
                <a:latin typeface="Century Gothic" panose="020B0502020202020204" pitchFamily="34" charset="0"/>
              </a:rPr>
              <a:t>SPANISH 1</a:t>
            </a:r>
          </a:p>
        </p:txBody>
      </p:sp>
      <p:sp>
        <p:nvSpPr>
          <p:cNvPr id="5" name="Content Placeholder 4"/>
          <p:cNvSpPr>
            <a:spLocks noGrp="1"/>
          </p:cNvSpPr>
          <p:nvPr>
            <p:ph sz="half" idx="1"/>
          </p:nvPr>
        </p:nvSpPr>
        <p:spPr>
          <a:xfrm>
            <a:off x="150812" y="1524000"/>
            <a:ext cx="11353799" cy="5562600"/>
          </a:xfrm>
        </p:spPr>
        <p:txBody>
          <a:bodyPr>
            <a:normAutofit/>
          </a:bodyPr>
          <a:lstStyle/>
          <a:p>
            <a:r>
              <a:rPr lang="en-US" dirty="0">
                <a:latin typeface="Century Gothic" panose="020B0502020202020204" pitchFamily="34" charset="0"/>
              </a:rPr>
              <a:t>Quarterly break down with major topics covered. </a:t>
            </a:r>
          </a:p>
          <a:p>
            <a:r>
              <a:rPr lang="en-US" dirty="0">
                <a:latin typeface="Century Gothic" panose="020B0502020202020204" pitchFamily="34" charset="0"/>
              </a:rPr>
              <a:t>Q1: Greetings, Common phrases, cognates</a:t>
            </a:r>
          </a:p>
          <a:p>
            <a:r>
              <a:rPr lang="en-US" dirty="0">
                <a:latin typeface="Century Gothic" panose="020B0502020202020204" pitchFamily="34" charset="0"/>
              </a:rPr>
              <a:t>Q2: pronouns, ser, </a:t>
            </a:r>
            <a:r>
              <a:rPr lang="en-US" dirty="0" err="1">
                <a:latin typeface="Century Gothic" panose="020B0502020202020204" pitchFamily="34" charset="0"/>
              </a:rPr>
              <a:t>estar</a:t>
            </a:r>
            <a:r>
              <a:rPr lang="en-US" dirty="0">
                <a:latin typeface="Century Gothic" panose="020B0502020202020204" pitchFamily="34" charset="0"/>
              </a:rPr>
              <a:t>, food and drinks </a:t>
            </a:r>
          </a:p>
          <a:p>
            <a:r>
              <a:rPr lang="en-US" dirty="0">
                <a:latin typeface="Century Gothic" panose="020B0502020202020204" pitchFamily="34" charset="0"/>
              </a:rPr>
              <a:t>Q3: </a:t>
            </a:r>
            <a:r>
              <a:rPr lang="en-US" dirty="0" err="1">
                <a:latin typeface="Century Gothic" panose="020B0502020202020204" pitchFamily="34" charset="0"/>
              </a:rPr>
              <a:t>hacer</a:t>
            </a:r>
            <a:r>
              <a:rPr lang="en-US" dirty="0">
                <a:latin typeface="Century Gothic" panose="020B0502020202020204" pitchFamily="34" charset="0"/>
              </a:rPr>
              <a:t>, leisure activities, sports, IR</a:t>
            </a:r>
          </a:p>
          <a:p>
            <a:r>
              <a:rPr lang="en-US" dirty="0">
                <a:latin typeface="Century Gothic" panose="020B0502020202020204" pitchFamily="34" charset="0"/>
              </a:rPr>
              <a:t>Q4: family, </a:t>
            </a:r>
            <a:r>
              <a:rPr lang="en-US" dirty="0" err="1">
                <a:latin typeface="Century Gothic" panose="020B0502020202020204" pitchFamily="34" charset="0"/>
              </a:rPr>
              <a:t>tener</a:t>
            </a:r>
            <a:r>
              <a:rPr lang="en-US" dirty="0">
                <a:latin typeface="Century Gothic" panose="020B0502020202020204" pitchFamily="34" charset="0"/>
              </a:rPr>
              <a:t>, describing things and people, </a:t>
            </a:r>
          </a:p>
          <a:p>
            <a:pPr marL="0" indent="0">
              <a:buNone/>
            </a:pPr>
            <a:endParaRPr lang="en-US" dirty="0"/>
          </a:p>
          <a:p>
            <a:r>
              <a:rPr lang="en-US" sz="2200" dirty="0">
                <a:latin typeface="Century Gothic" panose="020B0502020202020204" pitchFamily="34" charset="0"/>
                <a:hlinkClick r:id="rId2">
                  <a:extLst>
                    <a:ext uri="{A12FA001-AC4F-418D-AE19-62706E023703}">
                      <ahyp:hlinkClr xmlns:ahyp="http://schemas.microsoft.com/office/drawing/2018/hyperlinkcolor" val="tx"/>
                    </a:ext>
                  </a:extLst>
                </a:hlinkClick>
              </a:rPr>
              <a:t>SJCSD Year at a Glance</a:t>
            </a:r>
            <a:r>
              <a:rPr lang="en-US" sz="2200" dirty="0">
                <a:latin typeface="Century Gothic" panose="020B0502020202020204" pitchFamily="34" charset="0"/>
              </a:rPr>
              <a:t>: </a:t>
            </a:r>
            <a:r>
              <a:rPr lang="en-US" sz="2200" dirty="0">
                <a:latin typeface="Century Gothic" panose="020B0502020202020204" pitchFamily="34" charset="0"/>
                <a:hlinkClick r:id="rId2"/>
              </a:rPr>
              <a:t>https://www.stjohns.k12.fl.us/year-at-a-glance/</a:t>
            </a:r>
            <a:r>
              <a:rPr lang="en-US" sz="2200" dirty="0">
                <a:latin typeface="Century Gothic" panose="020B0502020202020204" pitchFamily="34" charset="0"/>
              </a:rPr>
              <a:t> </a:t>
            </a:r>
          </a:p>
        </p:txBody>
      </p:sp>
      <p:sp>
        <p:nvSpPr>
          <p:cNvPr id="3" name="TextBox 2">
            <a:extLst>
              <a:ext uri="{FF2B5EF4-FFF2-40B4-BE49-F238E27FC236}">
                <a16:creationId xmlns:a16="http://schemas.microsoft.com/office/drawing/2014/main" id="{11A0D266-AA0C-43D4-9F84-8F0341871C28}"/>
              </a:ext>
            </a:extLst>
          </p:cNvPr>
          <p:cNvSpPr txBox="1"/>
          <p:nvPr/>
        </p:nvSpPr>
        <p:spPr>
          <a:xfrm>
            <a:off x="684212" y="1262390"/>
            <a:ext cx="9372600" cy="523220"/>
          </a:xfrm>
          <a:prstGeom prst="rect">
            <a:avLst/>
          </a:prstGeom>
          <a:noFill/>
        </p:spPr>
        <p:txBody>
          <a:bodyPr wrap="square" rtlCol="0">
            <a:spAutoFit/>
          </a:bodyPr>
          <a:lstStyle/>
          <a:p>
            <a:r>
              <a:rPr lang="en-US" sz="2800" dirty="0">
                <a:latin typeface="Abadi Extra Light" panose="020B0204020104020204" pitchFamily="34" charset="0"/>
              </a:rPr>
              <a:t>Here are just a few of the things we will be covering this year.</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0287000" cy="1020762"/>
          </a:xfrm>
        </p:spPr>
        <p:txBody>
          <a:bodyPr>
            <a:normAutofit/>
          </a:bodyPr>
          <a:lstStyle/>
          <a:p>
            <a:pPr algn="ctr"/>
            <a:r>
              <a:rPr lang="en-US" dirty="0">
                <a:latin typeface="Century Gothic" panose="020B0502020202020204" pitchFamily="34" charset="0"/>
              </a:rPr>
              <a:t>Leadership development</a:t>
            </a:r>
          </a:p>
        </p:txBody>
      </p:sp>
      <p:sp>
        <p:nvSpPr>
          <p:cNvPr id="5" name="Content Placeholder 4"/>
          <p:cNvSpPr>
            <a:spLocks noGrp="1"/>
          </p:cNvSpPr>
          <p:nvPr>
            <p:ph sz="half" idx="1"/>
          </p:nvPr>
        </p:nvSpPr>
        <p:spPr>
          <a:xfrm>
            <a:off x="150812" y="1524000"/>
            <a:ext cx="11353799" cy="5562600"/>
          </a:xfrm>
        </p:spPr>
        <p:txBody>
          <a:bodyPr>
            <a:normAutofit/>
          </a:bodyPr>
          <a:lstStyle/>
          <a:p>
            <a:r>
              <a:rPr lang="en-US" dirty="0">
                <a:latin typeface="Century Gothic" panose="020B0502020202020204" pitchFamily="34" charset="0"/>
              </a:rPr>
              <a:t>Quarterly break down with major topics covered. </a:t>
            </a:r>
          </a:p>
          <a:p>
            <a:r>
              <a:rPr lang="en-US" dirty="0">
                <a:latin typeface="Century Gothic" panose="020B0502020202020204" pitchFamily="34" charset="0"/>
              </a:rPr>
              <a:t>Q1: leadership skills, parliamentary procedures</a:t>
            </a:r>
          </a:p>
          <a:p>
            <a:r>
              <a:rPr lang="en-US" dirty="0">
                <a:latin typeface="Century Gothic" panose="020B0502020202020204" pitchFamily="34" charset="0"/>
              </a:rPr>
              <a:t>Q2: problem solving, decision making, communication skills</a:t>
            </a:r>
          </a:p>
          <a:p>
            <a:r>
              <a:rPr lang="en-US" dirty="0">
                <a:latin typeface="Century Gothic" panose="020B0502020202020204" pitchFamily="34" charset="0"/>
              </a:rPr>
              <a:t>Q3: group dynamics, time management, stress management</a:t>
            </a:r>
          </a:p>
          <a:p>
            <a:r>
              <a:rPr lang="en-US" dirty="0">
                <a:latin typeface="Century Gothic" panose="020B0502020202020204" pitchFamily="34" charset="0"/>
              </a:rPr>
              <a:t>Q4: public speaking, community projects, debate</a:t>
            </a:r>
          </a:p>
          <a:p>
            <a:pPr marL="0" indent="0">
              <a:buNone/>
            </a:pPr>
            <a:endParaRPr lang="en-US" dirty="0"/>
          </a:p>
          <a:p>
            <a:r>
              <a:rPr lang="en-US" sz="2200" dirty="0">
                <a:latin typeface="Century Gothic" panose="020B0502020202020204" pitchFamily="34" charset="0"/>
                <a:hlinkClick r:id="rId2">
                  <a:extLst>
                    <a:ext uri="{A12FA001-AC4F-418D-AE19-62706E023703}">
                      <ahyp:hlinkClr xmlns:ahyp="http://schemas.microsoft.com/office/drawing/2018/hyperlinkcolor" val="tx"/>
                    </a:ext>
                  </a:extLst>
                </a:hlinkClick>
              </a:rPr>
              <a:t>SJCSD Year at a Glance</a:t>
            </a:r>
            <a:r>
              <a:rPr lang="en-US" sz="2200" dirty="0">
                <a:latin typeface="Century Gothic" panose="020B0502020202020204" pitchFamily="34" charset="0"/>
              </a:rPr>
              <a:t>: </a:t>
            </a:r>
            <a:r>
              <a:rPr lang="en-US" sz="2200" dirty="0">
                <a:latin typeface="Century Gothic" panose="020B0502020202020204" pitchFamily="34" charset="0"/>
                <a:hlinkClick r:id="rId2"/>
              </a:rPr>
              <a:t>https://www.stjohns.k12.fl.us/year-at-a-glance/</a:t>
            </a:r>
            <a:r>
              <a:rPr lang="en-US" sz="2200" dirty="0">
                <a:latin typeface="Century Gothic" panose="020B0502020202020204" pitchFamily="34" charset="0"/>
              </a:rPr>
              <a:t> </a:t>
            </a:r>
          </a:p>
        </p:txBody>
      </p:sp>
      <p:sp>
        <p:nvSpPr>
          <p:cNvPr id="3" name="TextBox 2">
            <a:extLst>
              <a:ext uri="{FF2B5EF4-FFF2-40B4-BE49-F238E27FC236}">
                <a16:creationId xmlns:a16="http://schemas.microsoft.com/office/drawing/2014/main" id="{11A0D266-AA0C-43D4-9F84-8F0341871C28}"/>
              </a:ext>
            </a:extLst>
          </p:cNvPr>
          <p:cNvSpPr txBox="1"/>
          <p:nvPr/>
        </p:nvSpPr>
        <p:spPr>
          <a:xfrm>
            <a:off x="684212" y="1262390"/>
            <a:ext cx="9372600" cy="523220"/>
          </a:xfrm>
          <a:prstGeom prst="rect">
            <a:avLst/>
          </a:prstGeom>
          <a:noFill/>
        </p:spPr>
        <p:txBody>
          <a:bodyPr wrap="square" rtlCol="0">
            <a:spAutoFit/>
          </a:bodyPr>
          <a:lstStyle/>
          <a:p>
            <a:r>
              <a:rPr lang="en-US" sz="2800" dirty="0">
                <a:latin typeface="Abadi Extra Light" panose="020B0204020104020204" pitchFamily="34" charset="0"/>
              </a:rPr>
              <a:t>Here are just a few of the things we will be covering this year.</a:t>
            </a:r>
          </a:p>
        </p:txBody>
      </p:sp>
    </p:spTree>
    <p:extLst>
      <p:ext uri="{BB962C8B-B14F-4D97-AF65-F5344CB8AC3E}">
        <p14:creationId xmlns:p14="http://schemas.microsoft.com/office/powerpoint/2010/main" val="182461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Grading </a:t>
            </a:r>
          </a:p>
        </p:txBody>
      </p:sp>
      <p:sp>
        <p:nvSpPr>
          <p:cNvPr id="8" name="Content Placeholder 7">
            <a:extLst>
              <a:ext uri="{FF2B5EF4-FFF2-40B4-BE49-F238E27FC236}">
                <a16:creationId xmlns:a16="http://schemas.microsoft.com/office/drawing/2014/main" id="{B2227F42-9097-4457-806E-15F1CCE6E3C2}"/>
              </a:ext>
            </a:extLst>
          </p:cNvPr>
          <p:cNvSpPr>
            <a:spLocks noGrp="1"/>
          </p:cNvSpPr>
          <p:nvPr>
            <p:ph sz="half" idx="1"/>
          </p:nvPr>
        </p:nvSpPr>
        <p:spPr>
          <a:xfrm>
            <a:off x="74612" y="1295400"/>
            <a:ext cx="11506200" cy="4876800"/>
          </a:xfrm>
        </p:spPr>
        <p:txBody>
          <a:bodyPr>
            <a:normAutofit/>
          </a:bodyPr>
          <a:lstStyle/>
          <a:p>
            <a:r>
              <a:rPr lang="en-US" sz="3600" dirty="0">
                <a:latin typeface="Abadi Extra Light" panose="020B0204020104020204" pitchFamily="34" charset="0"/>
              </a:rPr>
              <a:t>Three summative assessments per quarter</a:t>
            </a:r>
          </a:p>
          <a:p>
            <a:r>
              <a:rPr lang="en-US" sz="3600" dirty="0">
                <a:latin typeface="Abadi Extra Light" panose="020B0204020104020204" pitchFamily="34" charset="0"/>
              </a:rPr>
              <a:t>Two graded formative assignments prior to the summative</a:t>
            </a:r>
          </a:p>
          <a:p>
            <a:r>
              <a:rPr lang="en-US" sz="3600" dirty="0">
                <a:latin typeface="Abadi Extra Light" panose="020B0204020104020204" pitchFamily="34" charset="0"/>
              </a:rPr>
              <a:t>Category weights </a:t>
            </a:r>
          </a:p>
          <a:p>
            <a:pPr lvl="1"/>
            <a:r>
              <a:rPr lang="en-US" sz="2800" dirty="0">
                <a:latin typeface="Abadi Extra Light" panose="020B0204020104020204" pitchFamily="34" charset="0"/>
              </a:rPr>
              <a:t>70% Summative, 30% Formative</a:t>
            </a:r>
          </a:p>
          <a:p>
            <a:pPr marL="0" indent="0">
              <a:buNone/>
            </a:pPr>
            <a:endParaRPr lang="en-US" sz="3600" dirty="0">
              <a:highlight>
                <a:srgbClr val="FFFF00"/>
              </a:highlight>
              <a:latin typeface="Abadi Extra Light" panose="020B0204020104020204" pitchFamily="34" charset="0"/>
            </a:endParaRPr>
          </a:p>
        </p:txBody>
      </p:sp>
    </p:spTree>
    <p:extLst>
      <p:ext uri="{BB962C8B-B14F-4D97-AF65-F5344CB8AC3E}">
        <p14:creationId xmlns:p14="http://schemas.microsoft.com/office/powerpoint/2010/main" val="12942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1" y="346571"/>
            <a:ext cx="6343650" cy="2362481"/>
          </a:xfrm>
        </p:spPr>
        <p:txBody>
          <a:bodyPr/>
          <a:lstStyle/>
          <a:p>
            <a:r>
              <a:rPr lang="en-US" dirty="0">
                <a:solidFill>
                  <a:schemeClr val="tx1"/>
                </a:solidFill>
                <a:latin typeface="Century Gothic" panose="020B0502020202020204" pitchFamily="34" charset="0"/>
              </a:rPr>
              <a:t>Thank you!</a:t>
            </a:r>
            <a:endParaRPr lang="en-US" dirty="0">
              <a:solidFill>
                <a:schemeClr val="tx1"/>
              </a:solidFill>
              <a:highlight>
                <a:srgbClr val="FFFF00"/>
              </a:highlight>
              <a:latin typeface="Century Gothic" panose="020B0502020202020204" pitchFamily="34" charset="0"/>
            </a:endParaRPr>
          </a:p>
        </p:txBody>
      </p:sp>
      <p:sp>
        <p:nvSpPr>
          <p:cNvPr id="4" name="Text Placeholder 3"/>
          <p:cNvSpPr>
            <a:spLocks noGrp="1"/>
          </p:cNvSpPr>
          <p:nvPr>
            <p:ph type="body" sz="half" idx="2"/>
          </p:nvPr>
        </p:nvSpPr>
        <p:spPr/>
        <p:txBody>
          <a:bodyPr/>
          <a:lstStyle/>
          <a:p>
            <a:pPr algn="ctr"/>
            <a:r>
              <a:rPr lang="en-US" dirty="0">
                <a:latin typeface="Century Gothic" panose="020B0502020202020204" pitchFamily="34" charset="0"/>
              </a:rPr>
              <a:t>It is a pleasure to partner with you in this year’s educational journey. We appreciate your continued support.</a:t>
            </a:r>
          </a:p>
          <a:p>
            <a:pPr algn="ctr"/>
            <a:endParaRPr lang="en-US" dirty="0">
              <a:latin typeface="Century Gothic" panose="020B0502020202020204" pitchFamily="34" charset="0"/>
            </a:endParaRPr>
          </a:p>
          <a:p>
            <a:r>
              <a:rPr lang="en-US" sz="2800" b="1" dirty="0">
                <a:latin typeface="Century Gothic" panose="020B0502020202020204" pitchFamily="34" charset="0"/>
              </a:rPr>
              <a:t>Horns Up…. </a:t>
            </a:r>
            <a:r>
              <a:rPr lang="en-US" sz="2800" b="1" dirty="0" err="1">
                <a:latin typeface="Century Gothic" panose="020B0502020202020204" pitchFamily="34" charset="0"/>
              </a:rPr>
              <a:t>T.o.c.o.i</a:t>
            </a:r>
            <a:r>
              <a:rPr lang="en-US" sz="2800" b="1" dirty="0">
                <a:latin typeface="Century Gothic" panose="020B0502020202020204" pitchFamily="34" charset="0"/>
              </a:rPr>
              <a:t>! </a:t>
            </a:r>
            <a:endParaRPr lang="en-US" sz="2800" b="1" dirty="0"/>
          </a:p>
          <a:p>
            <a:endParaRPr lang="en-US" dirty="0"/>
          </a:p>
          <a:p>
            <a:endParaRPr lang="en-US" dirty="0"/>
          </a:p>
          <a:p>
            <a:endParaRPr lang="en-US" dirty="0"/>
          </a:p>
        </p:txBody>
      </p:sp>
      <p:pic>
        <p:nvPicPr>
          <p:cNvPr id="5" name="IMG_4578_Original.jpg">
            <a:extLst>
              <a:ext uri="{FF2B5EF4-FFF2-40B4-BE49-F238E27FC236}">
                <a16:creationId xmlns:a16="http://schemas.microsoft.com/office/drawing/2014/main" id="{B08A67B7-A67C-44FC-B5C1-0C77EDBF64C0}"/>
              </a:ext>
            </a:extLst>
          </p:cNvPr>
          <p:cNvPicPr>
            <a:picLocks noGrp="1" noChangeAspect="1"/>
          </p:cNvPicPr>
          <p:nvPr>
            <p:ph type="pic" idx="1"/>
          </p:nvPr>
        </p:nvPicPr>
        <p:blipFill>
          <a:blip r:embed="rId2"/>
          <a:srcRect l="9809" r="9809"/>
          <a:stretch>
            <a:fillRect/>
          </a:stretch>
        </p:blipFill>
        <p:spPr>
          <a:prstGeom prst="rect">
            <a:avLst/>
          </a:prstGeom>
          <a:ln w="12700">
            <a:miter lim="400000"/>
          </a:ln>
        </p:spPr>
      </p:pic>
    </p:spTree>
    <p:extLst>
      <p:ext uri="{BB962C8B-B14F-4D97-AF65-F5344CB8AC3E}">
        <p14:creationId xmlns:p14="http://schemas.microsoft.com/office/powerpoint/2010/main" val="374298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385</TotalTime>
  <Words>406</Words>
  <Application>Microsoft Office PowerPoint</Application>
  <PresentationFormat>Custom</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Abadi Extra Light</vt:lpstr>
      <vt:lpstr>Arial</vt:lpstr>
      <vt:lpstr>Century Gothic</vt:lpstr>
      <vt:lpstr>Corbel</vt:lpstr>
      <vt:lpstr>Corbel Light</vt:lpstr>
      <vt:lpstr>Impact</vt:lpstr>
      <vt:lpstr>Lato</vt:lpstr>
      <vt:lpstr>Main Event</vt:lpstr>
      <vt:lpstr>  Tocoi Creek High School 2021-2022 Open House  SPANISH 1/Leadership development</vt:lpstr>
      <vt:lpstr>About Me (Teacher) </vt:lpstr>
      <vt:lpstr>Communication and Parent Conferences</vt:lpstr>
      <vt:lpstr>SPANISH 1</vt:lpstr>
      <vt:lpstr>Leadership development</vt:lpstr>
      <vt:lpstr>Grading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PLC/Subject</dc:title>
  <dc:creator>Caitlyn Stewart</dc:creator>
  <cp:lastModifiedBy>Yvette Martin</cp:lastModifiedBy>
  <cp:revision>4</cp:revision>
  <dcterms:created xsi:type="dcterms:W3CDTF">2021-09-07T13:22:26Z</dcterms:created>
  <dcterms:modified xsi:type="dcterms:W3CDTF">2021-09-26T20:37:57Z</dcterms:modified>
</cp:coreProperties>
</file>