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64" r:id="rId2"/>
    <p:sldId id="265" r:id="rId3"/>
    <p:sldId id="266" r:id="rId4"/>
    <p:sldId id="267" r:id="rId5"/>
    <p:sldId id="268" r:id="rId6"/>
    <p:sldId id="271" r:id="rId7"/>
    <p:sldId id="272" r:id="rId8"/>
    <p:sldId id="273" r:id="rId9"/>
    <p:sldId id="27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ollegiateFLF" panose="020B0604020202020204"/>
      <p:regular r:id="rId20"/>
    </p:embeddedFont>
    <p:embeddedFont>
      <p:font typeface="HelloRecess" panose="020B0604020202020204" charset="0"/>
      <p:regular r:id="rId21"/>
    </p:embeddedFont>
    <p:embeddedFont>
      <p:font typeface="KG Red Hand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1902C3-296A-4583-9EAD-78CA38CF3F3D}">
          <p14:sldIdLst>
            <p14:sldId id="264"/>
            <p14:sldId id="265"/>
            <p14:sldId id="266"/>
            <p14:sldId id="267"/>
            <p14:sldId id="268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928"/>
    <a:srgbClr val="CCC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BC61DA-1167-4853-B1DD-BB9EE804090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101DFAD-50EA-4B42-AE2E-98A4BFA193A2}">
      <dgm:prSet phldrT="[Text]" custT="1"/>
      <dgm:spPr/>
      <dgm:t>
        <a:bodyPr/>
        <a:lstStyle/>
        <a:p>
          <a:pPr algn="ctr"/>
          <a:r>
            <a:rPr lang="en-US" sz="1400" b="1" dirty="0"/>
            <a:t>In Bryce Canyon, one of my favorite places!</a:t>
          </a:r>
        </a:p>
      </dgm:t>
    </dgm:pt>
    <dgm:pt modelId="{B4DD0DF6-105D-4F6A-B0FC-F31E08E54332}" type="sibTrans" cxnId="{21383885-FDA7-41EB-B3EF-27BB12367314}">
      <dgm:prSet/>
      <dgm:spPr/>
      <dgm:t>
        <a:bodyPr/>
        <a:lstStyle/>
        <a:p>
          <a:endParaRPr lang="en-US"/>
        </a:p>
      </dgm:t>
    </dgm:pt>
    <dgm:pt modelId="{C46C81D5-10CF-4E05-BDA8-CAB844A9724C}" type="parTrans" cxnId="{21383885-FDA7-41EB-B3EF-27BB12367314}">
      <dgm:prSet/>
      <dgm:spPr/>
      <dgm:t>
        <a:bodyPr/>
        <a:lstStyle/>
        <a:p>
          <a:endParaRPr lang="en-US"/>
        </a:p>
      </dgm:t>
    </dgm:pt>
    <dgm:pt modelId="{4293EEEB-FBB9-499E-A741-9D4E9DF283D5}" type="pres">
      <dgm:prSet presAssocID="{42BC61DA-1167-4853-B1DD-BB9EE8040904}" presName="Name0" presStyleCnt="0">
        <dgm:presLayoutVars>
          <dgm:chMax/>
          <dgm:chPref/>
          <dgm:dir/>
          <dgm:animLvl val="lvl"/>
        </dgm:presLayoutVars>
      </dgm:prSet>
      <dgm:spPr/>
    </dgm:pt>
    <dgm:pt modelId="{D1C3D9E6-7DC3-49CE-913B-26DE1EC86C51}" type="pres">
      <dgm:prSet presAssocID="{3101DFAD-50EA-4B42-AE2E-98A4BFA193A2}" presName="composite" presStyleCnt="0"/>
      <dgm:spPr/>
    </dgm:pt>
    <dgm:pt modelId="{6414FEAD-B1B7-4BAE-8EE6-D9E9B7CE48FC}" type="pres">
      <dgm:prSet presAssocID="{3101DFAD-50EA-4B42-AE2E-98A4BFA193A2}" presName="ParentAccentShape" presStyleLbl="trBgShp" presStyleIdx="0" presStyleCnt="1" custScaleX="72069" custLinFactNeighborX="-9853" custLinFactNeighborY="364"/>
      <dgm:spPr/>
    </dgm:pt>
    <dgm:pt modelId="{B9100DFB-07EF-4CB5-BBF6-2AE53BA778C0}" type="pres">
      <dgm:prSet presAssocID="{3101DFAD-50EA-4B42-AE2E-98A4BFA193A2}" presName="ParentText" presStyleLbl="revTx" presStyleIdx="0" presStyleCnt="2" custLinFactY="-565418" custLinFactNeighborX="5080" custLinFactNeighborY="-600000">
        <dgm:presLayoutVars>
          <dgm:chMax val="1"/>
          <dgm:chPref val="1"/>
          <dgm:bulletEnabled val="1"/>
        </dgm:presLayoutVars>
      </dgm:prSet>
      <dgm:spPr/>
    </dgm:pt>
    <dgm:pt modelId="{B0F74250-ECD8-42D2-9DDE-FB0F69D3C6BB}" type="pres">
      <dgm:prSet presAssocID="{3101DFAD-50EA-4B42-AE2E-98A4BFA193A2}" presName="ChildText" presStyleLbl="revTx" presStyleIdx="1" presStyleCnt="2">
        <dgm:presLayoutVars>
          <dgm:chMax val="0"/>
          <dgm:chPref val="0"/>
        </dgm:presLayoutVars>
      </dgm:prSet>
      <dgm:spPr/>
    </dgm:pt>
    <dgm:pt modelId="{99F6F1DB-685B-47A5-81F5-671D7D6D5B20}" type="pres">
      <dgm:prSet presAssocID="{3101DFAD-50EA-4B42-AE2E-98A4BFA193A2}" presName="ChildAccentShape" presStyleLbl="trBgShp" presStyleIdx="0" presStyleCnt="1"/>
      <dgm:spPr/>
    </dgm:pt>
    <dgm:pt modelId="{2EBF40CF-C2DD-4D4D-840D-0EE4604C1D0B}" type="pres">
      <dgm:prSet presAssocID="{3101DFAD-50EA-4B42-AE2E-98A4BFA193A2}" presName="Image" presStyleLbl="alignImgPlace1" presStyleIdx="0" presStyleCnt="1" custScaleY="167235" custLinFactNeighborX="7542" custLinFactNeighborY="3955"/>
      <dgm:spPr>
        <a:blipFill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</dgm:ptLst>
  <dgm:cxnLst>
    <dgm:cxn modelId="{43EF884C-3BBF-4B35-B500-7003A14AFC67}" type="presOf" srcId="{42BC61DA-1167-4853-B1DD-BB9EE8040904}" destId="{4293EEEB-FBB9-499E-A741-9D4E9DF283D5}" srcOrd="0" destOrd="0" presId="urn:microsoft.com/office/officeart/2009/3/layout/SnapshotPictureList"/>
    <dgm:cxn modelId="{21383885-FDA7-41EB-B3EF-27BB12367314}" srcId="{42BC61DA-1167-4853-B1DD-BB9EE8040904}" destId="{3101DFAD-50EA-4B42-AE2E-98A4BFA193A2}" srcOrd="0" destOrd="0" parTransId="{C46C81D5-10CF-4E05-BDA8-CAB844A9724C}" sibTransId="{B4DD0DF6-105D-4F6A-B0FC-F31E08E54332}"/>
    <dgm:cxn modelId="{0BC6EB89-A99C-4428-977F-94BB52A9B726}" type="presOf" srcId="{3101DFAD-50EA-4B42-AE2E-98A4BFA193A2}" destId="{B9100DFB-07EF-4CB5-BBF6-2AE53BA778C0}" srcOrd="0" destOrd="0" presId="urn:microsoft.com/office/officeart/2009/3/layout/SnapshotPictureList"/>
    <dgm:cxn modelId="{6F50747E-480F-4BEC-B6AC-39B2CBF19220}" type="presParOf" srcId="{4293EEEB-FBB9-499E-A741-9D4E9DF283D5}" destId="{D1C3D9E6-7DC3-49CE-913B-26DE1EC86C51}" srcOrd="0" destOrd="0" presId="urn:microsoft.com/office/officeart/2009/3/layout/SnapshotPictureList"/>
    <dgm:cxn modelId="{F91A26FA-9C87-4C3E-8D2D-6B3EEFDBC33A}" type="presParOf" srcId="{D1C3D9E6-7DC3-49CE-913B-26DE1EC86C51}" destId="{6414FEAD-B1B7-4BAE-8EE6-D9E9B7CE48FC}" srcOrd="0" destOrd="0" presId="urn:microsoft.com/office/officeart/2009/3/layout/SnapshotPictureList"/>
    <dgm:cxn modelId="{988EDB19-3E96-45B9-8C45-030E09D09206}" type="presParOf" srcId="{D1C3D9E6-7DC3-49CE-913B-26DE1EC86C51}" destId="{B9100DFB-07EF-4CB5-BBF6-2AE53BA778C0}" srcOrd="1" destOrd="0" presId="urn:microsoft.com/office/officeart/2009/3/layout/SnapshotPictureList"/>
    <dgm:cxn modelId="{4BDA9C45-CDE8-4393-B84F-A244EF934FC9}" type="presParOf" srcId="{D1C3D9E6-7DC3-49CE-913B-26DE1EC86C51}" destId="{B0F74250-ECD8-42D2-9DDE-FB0F69D3C6BB}" srcOrd="2" destOrd="0" presId="urn:microsoft.com/office/officeart/2009/3/layout/SnapshotPictureList"/>
    <dgm:cxn modelId="{7B4D727E-73F3-4102-BD25-0F77A2D06F2F}" type="presParOf" srcId="{D1C3D9E6-7DC3-49CE-913B-26DE1EC86C51}" destId="{99F6F1DB-685B-47A5-81F5-671D7D6D5B20}" srcOrd="3" destOrd="0" presId="urn:microsoft.com/office/officeart/2009/3/layout/SnapshotPictureList"/>
    <dgm:cxn modelId="{BACBF816-8CD6-4DED-8B8F-5DE286C27173}" type="presParOf" srcId="{D1C3D9E6-7DC3-49CE-913B-26DE1EC86C51}" destId="{2EBF40CF-C2DD-4D4D-840D-0EE4604C1D0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BC61DA-1167-4853-B1DD-BB9EE804090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101DFAD-50EA-4B42-AE2E-98A4BFA193A2}">
      <dgm:prSet phldrT="[Text]" custT="1"/>
      <dgm:spPr/>
      <dgm:t>
        <a:bodyPr/>
        <a:lstStyle/>
        <a:p>
          <a:pPr algn="ctr"/>
          <a:r>
            <a:rPr lang="en-US" sz="2000" b="1" dirty="0"/>
            <a:t>Back when the class was brand new!</a:t>
          </a:r>
        </a:p>
      </dgm:t>
    </dgm:pt>
    <dgm:pt modelId="{C46C81D5-10CF-4E05-BDA8-CAB844A9724C}" type="parTrans" cxnId="{21383885-FDA7-41EB-B3EF-27BB12367314}">
      <dgm:prSet/>
      <dgm:spPr/>
      <dgm:t>
        <a:bodyPr/>
        <a:lstStyle/>
        <a:p>
          <a:endParaRPr lang="en-US"/>
        </a:p>
      </dgm:t>
    </dgm:pt>
    <dgm:pt modelId="{B4DD0DF6-105D-4F6A-B0FC-F31E08E54332}" type="sibTrans" cxnId="{21383885-FDA7-41EB-B3EF-27BB12367314}">
      <dgm:prSet/>
      <dgm:spPr/>
      <dgm:t>
        <a:bodyPr/>
        <a:lstStyle/>
        <a:p>
          <a:endParaRPr lang="en-US"/>
        </a:p>
      </dgm:t>
    </dgm:pt>
    <dgm:pt modelId="{4293EEEB-FBB9-499E-A741-9D4E9DF283D5}" type="pres">
      <dgm:prSet presAssocID="{42BC61DA-1167-4853-B1DD-BB9EE8040904}" presName="Name0" presStyleCnt="0">
        <dgm:presLayoutVars>
          <dgm:chMax/>
          <dgm:chPref/>
          <dgm:dir/>
          <dgm:animLvl val="lvl"/>
        </dgm:presLayoutVars>
      </dgm:prSet>
      <dgm:spPr/>
    </dgm:pt>
    <dgm:pt modelId="{D1C3D9E6-7DC3-49CE-913B-26DE1EC86C51}" type="pres">
      <dgm:prSet presAssocID="{3101DFAD-50EA-4B42-AE2E-98A4BFA193A2}" presName="composite" presStyleCnt="0"/>
      <dgm:spPr/>
    </dgm:pt>
    <dgm:pt modelId="{6414FEAD-B1B7-4BAE-8EE6-D9E9B7CE48FC}" type="pres">
      <dgm:prSet presAssocID="{3101DFAD-50EA-4B42-AE2E-98A4BFA193A2}" presName="ParentAccentShape" presStyleLbl="trBgShp" presStyleIdx="0" presStyleCnt="1" custScaleX="72069" custLinFactNeighborX="-9853" custLinFactNeighborY="364"/>
      <dgm:spPr/>
    </dgm:pt>
    <dgm:pt modelId="{B9100DFB-07EF-4CB5-BBF6-2AE53BA778C0}" type="pres">
      <dgm:prSet presAssocID="{3101DFAD-50EA-4B42-AE2E-98A4BFA193A2}" presName="ParentText" presStyleLbl="revTx" presStyleIdx="0" presStyleCnt="2" custLinFactY="-510534" custLinFactNeighborX="4350" custLinFactNeighborY="-600000">
        <dgm:presLayoutVars>
          <dgm:chMax val="1"/>
          <dgm:chPref val="1"/>
          <dgm:bulletEnabled val="1"/>
        </dgm:presLayoutVars>
      </dgm:prSet>
      <dgm:spPr/>
    </dgm:pt>
    <dgm:pt modelId="{B0F74250-ECD8-42D2-9DDE-FB0F69D3C6BB}" type="pres">
      <dgm:prSet presAssocID="{3101DFAD-50EA-4B42-AE2E-98A4BFA193A2}" presName="ChildText" presStyleLbl="revTx" presStyleIdx="1" presStyleCnt="2">
        <dgm:presLayoutVars>
          <dgm:chMax val="0"/>
          <dgm:chPref val="0"/>
        </dgm:presLayoutVars>
      </dgm:prSet>
      <dgm:spPr/>
    </dgm:pt>
    <dgm:pt modelId="{99F6F1DB-685B-47A5-81F5-671D7D6D5B20}" type="pres">
      <dgm:prSet presAssocID="{3101DFAD-50EA-4B42-AE2E-98A4BFA193A2}" presName="ChildAccentShape" presStyleLbl="trBgShp" presStyleIdx="0" presStyleCnt="1"/>
      <dgm:spPr/>
    </dgm:pt>
    <dgm:pt modelId="{2EBF40CF-C2DD-4D4D-840D-0EE4604C1D0B}" type="pres">
      <dgm:prSet presAssocID="{3101DFAD-50EA-4B42-AE2E-98A4BFA193A2}" presName="Image" presStyleLbl="alignImgPlace1" presStyleIdx="0" presStyleCnt="1" custScaleX="101100" custScaleY="166746" custLinFactNeighborX="2707" custLinFactNeighborY="119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</dgm:ptLst>
  <dgm:cxnLst>
    <dgm:cxn modelId="{43EF884C-3BBF-4B35-B500-7003A14AFC67}" type="presOf" srcId="{42BC61DA-1167-4853-B1DD-BB9EE8040904}" destId="{4293EEEB-FBB9-499E-A741-9D4E9DF283D5}" srcOrd="0" destOrd="0" presId="urn:microsoft.com/office/officeart/2009/3/layout/SnapshotPictureList"/>
    <dgm:cxn modelId="{21383885-FDA7-41EB-B3EF-27BB12367314}" srcId="{42BC61DA-1167-4853-B1DD-BB9EE8040904}" destId="{3101DFAD-50EA-4B42-AE2E-98A4BFA193A2}" srcOrd="0" destOrd="0" parTransId="{C46C81D5-10CF-4E05-BDA8-CAB844A9724C}" sibTransId="{B4DD0DF6-105D-4F6A-B0FC-F31E08E54332}"/>
    <dgm:cxn modelId="{0BC6EB89-A99C-4428-977F-94BB52A9B726}" type="presOf" srcId="{3101DFAD-50EA-4B42-AE2E-98A4BFA193A2}" destId="{B9100DFB-07EF-4CB5-BBF6-2AE53BA778C0}" srcOrd="0" destOrd="0" presId="urn:microsoft.com/office/officeart/2009/3/layout/SnapshotPictureList"/>
    <dgm:cxn modelId="{6F50747E-480F-4BEC-B6AC-39B2CBF19220}" type="presParOf" srcId="{4293EEEB-FBB9-499E-A741-9D4E9DF283D5}" destId="{D1C3D9E6-7DC3-49CE-913B-26DE1EC86C51}" srcOrd="0" destOrd="0" presId="urn:microsoft.com/office/officeart/2009/3/layout/SnapshotPictureList"/>
    <dgm:cxn modelId="{F91A26FA-9C87-4C3E-8D2D-6B3EEFDBC33A}" type="presParOf" srcId="{D1C3D9E6-7DC3-49CE-913B-26DE1EC86C51}" destId="{6414FEAD-B1B7-4BAE-8EE6-D9E9B7CE48FC}" srcOrd="0" destOrd="0" presId="urn:microsoft.com/office/officeart/2009/3/layout/SnapshotPictureList"/>
    <dgm:cxn modelId="{988EDB19-3E96-45B9-8C45-030E09D09206}" type="presParOf" srcId="{D1C3D9E6-7DC3-49CE-913B-26DE1EC86C51}" destId="{B9100DFB-07EF-4CB5-BBF6-2AE53BA778C0}" srcOrd="1" destOrd="0" presId="urn:microsoft.com/office/officeart/2009/3/layout/SnapshotPictureList"/>
    <dgm:cxn modelId="{4BDA9C45-CDE8-4393-B84F-A244EF934FC9}" type="presParOf" srcId="{D1C3D9E6-7DC3-49CE-913B-26DE1EC86C51}" destId="{B0F74250-ECD8-42D2-9DDE-FB0F69D3C6BB}" srcOrd="2" destOrd="0" presId="urn:microsoft.com/office/officeart/2009/3/layout/SnapshotPictureList"/>
    <dgm:cxn modelId="{7B4D727E-73F3-4102-BD25-0F77A2D06F2F}" type="presParOf" srcId="{D1C3D9E6-7DC3-49CE-913B-26DE1EC86C51}" destId="{99F6F1DB-685B-47A5-81F5-671D7D6D5B20}" srcOrd="3" destOrd="0" presId="urn:microsoft.com/office/officeart/2009/3/layout/SnapshotPictureList"/>
    <dgm:cxn modelId="{BACBF816-8CD6-4DED-8B8F-5DE286C27173}" type="presParOf" srcId="{D1C3D9E6-7DC3-49CE-913B-26DE1EC86C51}" destId="{2EBF40CF-C2DD-4D4D-840D-0EE4604C1D0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4FEAD-B1B7-4BAE-8EE6-D9E9B7CE48FC}">
      <dsp:nvSpPr>
        <dsp:cNvPr id="0" name=""/>
        <dsp:cNvSpPr/>
      </dsp:nvSpPr>
      <dsp:spPr>
        <a:xfrm>
          <a:off x="294923" y="1448904"/>
          <a:ext cx="2644829" cy="2611511"/>
        </a:xfrm>
        <a:prstGeom prst="frame">
          <a:avLst>
            <a:gd name="adj1" fmla="val 5450"/>
          </a:avLst>
        </a:prstGeom>
        <a:solidFill>
          <a:schemeClr val="dk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F40CF-C2DD-4D4D-840D-0EE4604C1D0B}">
      <dsp:nvSpPr>
        <dsp:cNvPr id="0" name=""/>
        <dsp:cNvSpPr/>
      </dsp:nvSpPr>
      <dsp:spPr>
        <a:xfrm>
          <a:off x="269036" y="393743"/>
          <a:ext cx="3528754" cy="4131142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9000" r="-9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00DFB-07EF-4CB5-BBF6-2AE53BA778C0}">
      <dsp:nvSpPr>
        <dsp:cNvPr id="0" name=""/>
        <dsp:cNvSpPr/>
      </dsp:nvSpPr>
      <dsp:spPr>
        <a:xfrm>
          <a:off x="459446" y="0"/>
          <a:ext cx="3385280" cy="309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3340" rIns="1422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 Bryce Canyon, one of my favorite places!</a:t>
          </a:r>
        </a:p>
      </dsp:txBody>
      <dsp:txXfrm>
        <a:off x="459446" y="0"/>
        <a:ext cx="3385280" cy="309989"/>
      </dsp:txXfrm>
    </dsp:sp>
    <dsp:sp modelId="{B0F74250-ECD8-42D2-9DDE-FB0F69D3C6BB}">
      <dsp:nvSpPr>
        <dsp:cNvPr id="0" name=""/>
        <dsp:cNvSpPr/>
      </dsp:nvSpPr>
      <dsp:spPr>
        <a:xfrm>
          <a:off x="3963261" y="1439398"/>
          <a:ext cx="1677818" cy="2611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4FEAD-B1B7-4BAE-8EE6-D9E9B7CE48FC}">
      <dsp:nvSpPr>
        <dsp:cNvPr id="0" name=""/>
        <dsp:cNvSpPr/>
      </dsp:nvSpPr>
      <dsp:spPr>
        <a:xfrm>
          <a:off x="312435" y="1451581"/>
          <a:ext cx="2637073" cy="2603853"/>
        </a:xfrm>
        <a:prstGeom prst="frame">
          <a:avLst>
            <a:gd name="adj1" fmla="val 5450"/>
          </a:avLst>
        </a:prstGeom>
        <a:solidFill>
          <a:schemeClr val="dk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F40CF-C2DD-4D4D-840D-0EE4604C1D0B}">
      <dsp:nvSpPr>
        <dsp:cNvPr id="0" name=""/>
        <dsp:cNvSpPr/>
      </dsp:nvSpPr>
      <dsp:spPr>
        <a:xfrm>
          <a:off x="97158" y="602430"/>
          <a:ext cx="3557109" cy="41069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00DFB-07EF-4CB5-BBF6-2AE53BA778C0}">
      <dsp:nvSpPr>
        <dsp:cNvPr id="0" name=""/>
        <dsp:cNvSpPr/>
      </dsp:nvSpPr>
      <dsp:spPr>
        <a:xfrm>
          <a:off x="451836" y="161561"/>
          <a:ext cx="3375353" cy="30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0" tIns="76200" rIns="203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Back when the class was brand new!</a:t>
          </a:r>
        </a:p>
      </dsp:txBody>
      <dsp:txXfrm>
        <a:off x="451836" y="161561"/>
        <a:ext cx="3375353" cy="309080"/>
      </dsp:txXfrm>
    </dsp:sp>
    <dsp:sp modelId="{B0F74250-ECD8-42D2-9DDE-FB0F69D3C6BB}">
      <dsp:nvSpPr>
        <dsp:cNvPr id="0" name=""/>
        <dsp:cNvSpPr/>
      </dsp:nvSpPr>
      <dsp:spPr>
        <a:xfrm>
          <a:off x="3970015" y="1442103"/>
          <a:ext cx="1672898" cy="2603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F1360-C833-41EE-9C10-66506FCD41C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E2C4E-567F-476A-A828-A3E324F1A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5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84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934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71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379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720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276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3378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87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l="5320"/>
          <a:stretch/>
        </p:blipFill>
        <p:spPr>
          <a:xfrm>
            <a:off x="0" y="477169"/>
            <a:ext cx="8874400" cy="13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609600" y="620334"/>
            <a:ext cx="7824800" cy="100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609601" y="1999333"/>
            <a:ext cx="3360400" cy="41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64961" lvl="0" indent="-213441" rtl="0">
              <a:spcBef>
                <a:spcPts val="348"/>
              </a:spcBef>
              <a:spcAft>
                <a:spcPts val="0"/>
              </a:spcAft>
              <a:buSzPts val="2200"/>
              <a:buChar char="✔"/>
              <a:defRPr sz="1275"/>
            </a:lvl1pPr>
            <a:lvl2pPr marL="529922" lvl="1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2pPr>
            <a:lvl3pPr marL="794883" lvl="2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3pPr>
            <a:lvl4pPr marL="1059844" lvl="3" indent="-21344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4pPr>
            <a:lvl5pPr marL="1324806" lvl="4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5pPr>
            <a:lvl6pPr marL="1589767" lvl="5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6pPr>
            <a:lvl7pPr marL="1854728" lvl="6" indent="-21344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7pPr>
            <a:lvl8pPr marL="2119689" lvl="7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8pPr>
            <a:lvl9pPr marL="2384650" lvl="8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415802" y="1999333"/>
            <a:ext cx="3360400" cy="41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64961" lvl="0" indent="-213441" rtl="0">
              <a:spcBef>
                <a:spcPts val="348"/>
              </a:spcBef>
              <a:spcAft>
                <a:spcPts val="0"/>
              </a:spcAft>
              <a:buSzPts val="2200"/>
              <a:buChar char="✔"/>
              <a:defRPr sz="1275"/>
            </a:lvl1pPr>
            <a:lvl2pPr marL="529922" lvl="1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2pPr>
            <a:lvl3pPr marL="794883" lvl="2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3pPr>
            <a:lvl4pPr marL="1059844" lvl="3" indent="-21344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4pPr>
            <a:lvl5pPr marL="1324806" lvl="4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5pPr>
            <a:lvl6pPr marL="1589767" lvl="5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6pPr>
            <a:lvl7pPr marL="1854728" lvl="6" indent="-21344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7pPr>
            <a:lvl8pPr marL="2119689" lvl="7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8pPr>
            <a:lvl9pPr marL="2384650" lvl="8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8222001" y="1999333"/>
            <a:ext cx="3360400" cy="41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64961" lvl="0" indent="-213441" rtl="0">
              <a:spcBef>
                <a:spcPts val="348"/>
              </a:spcBef>
              <a:spcAft>
                <a:spcPts val="0"/>
              </a:spcAft>
              <a:buSzPts val="2200"/>
              <a:buChar char="✔"/>
              <a:defRPr sz="1275"/>
            </a:lvl1pPr>
            <a:lvl2pPr marL="529922" lvl="1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2pPr>
            <a:lvl3pPr marL="794883" lvl="2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3pPr>
            <a:lvl4pPr marL="1059844" lvl="3" indent="-21344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4pPr>
            <a:lvl5pPr marL="1324806" lvl="4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5pPr>
            <a:lvl6pPr marL="1589767" lvl="5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6pPr>
            <a:lvl7pPr marL="1854728" lvl="6" indent="-21344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7pPr>
            <a:lvl8pPr marL="2119689" lvl="7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8pPr>
            <a:lvl9pPr marL="2384650" lvl="8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495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/>
            </a:gs>
            <a:gs pos="81000">
              <a:srgbClr val="585A5F"/>
            </a:gs>
          </a:gsLst>
          <a:lin ang="2700006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620334"/>
            <a:ext cx="7824800" cy="1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999333"/>
            <a:ext cx="10972800" cy="41692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"/>
              <a:buChar char="✔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26799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johns.k12.fl.us/year-at-a-glanc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johns.k12.fl.us/year-at-a-glanc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central.collegeboard.org/pdf/ap-human-geography-course-and-exam-description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ldoe.org/core/fileparse.php/5662/urlt/0077550-fl09sp_us_history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9;p21">
            <a:extLst>
              <a:ext uri="{FF2B5EF4-FFF2-40B4-BE49-F238E27FC236}">
                <a16:creationId xmlns:a16="http://schemas.microsoft.com/office/drawing/2014/main" id="{6282403A-3074-4E59-9163-7CF54FE74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758" y="647413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dirty="0">
                <a:latin typeface="KG Red Hands" panose="02000505000000020004" pitchFamily="2" charset="0"/>
              </a:rPr>
              <a:t>TOCOI CREEK HIGH SCHOOL</a:t>
            </a:r>
            <a:br>
              <a:rPr lang="en-US" sz="3200" dirty="0">
                <a:latin typeface="KG Red Hands" panose="02000505000000020004" pitchFamily="2" charset="0"/>
              </a:rPr>
            </a:br>
            <a:endParaRPr sz="3200" dirty="0">
              <a:latin typeface="KG Red Hands" panose="02000505000000020004" pitchFamily="2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7D9CAC0-8F27-44B4-903E-C9B9FE4A94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384022" y="647413"/>
            <a:ext cx="795093" cy="8832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071B8-9960-40E1-A308-841E9A3A9594}"/>
              </a:ext>
            </a:extLst>
          </p:cNvPr>
          <p:cNvSpPr txBox="1"/>
          <p:nvPr/>
        </p:nvSpPr>
        <p:spPr>
          <a:xfrm>
            <a:off x="198758" y="116593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2021 – 2022 Open House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E2E60-29C2-4BC8-A7F6-F14F17E5C43C}"/>
              </a:ext>
            </a:extLst>
          </p:cNvPr>
          <p:cNvSpPr txBox="1"/>
          <p:nvPr/>
        </p:nvSpPr>
        <p:spPr>
          <a:xfrm>
            <a:off x="2812868" y="4867980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A1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Mrs. Hauser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A11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39;p21">
            <a:extLst>
              <a:ext uri="{FF2B5EF4-FFF2-40B4-BE49-F238E27FC236}">
                <a16:creationId xmlns:a16="http://schemas.microsoft.com/office/drawing/2014/main" id="{778BD3AC-8682-4C3E-AE55-92EAC9CFD2DC}"/>
              </a:ext>
            </a:extLst>
          </p:cNvPr>
          <p:cNvSpPr txBox="1">
            <a:spLocks/>
          </p:cNvSpPr>
          <p:nvPr/>
        </p:nvSpPr>
        <p:spPr>
          <a:xfrm>
            <a:off x="3003368" y="2873144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135"/>
              </a:buClr>
              <a:buSzPts val="3600"/>
              <a:buFont typeface="Caveat Brush"/>
              <a:buNone/>
              <a:tabLst/>
              <a:defRPr/>
            </a:pPr>
            <a:r>
              <a:rPr lang="en-US" sz="4000" kern="0" dirty="0">
                <a:solidFill>
                  <a:srgbClr val="1A1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Red Hands" panose="02000505000000020004" pitchFamily="2" charset="0"/>
              </a:rPr>
              <a:t>AP Human Geography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135"/>
              </a:buClr>
              <a:buSzPts val="3600"/>
              <a:buFont typeface="Caveat Brush"/>
              <a:buNone/>
              <a:tabLst/>
              <a:defRPr/>
            </a:pPr>
            <a:endParaRPr lang="en-US" sz="4000" kern="0" dirty="0">
              <a:solidFill>
                <a:srgbClr val="1A11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Red Hands" panose="0200050500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135"/>
              </a:buClr>
              <a:buSzPts val="3600"/>
              <a:buFont typeface="Caveat Brush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1A1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G Red Hands" panose="02000505000000020004" pitchFamily="2" charset="0"/>
                <a:sym typeface="Caveat Brush"/>
              </a:rPr>
              <a:t>US History </a:t>
            </a:r>
            <a:r>
              <a:rPr lang="en-US" sz="4000" kern="0" dirty="0">
                <a:solidFill>
                  <a:srgbClr val="1A1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Red Hands" panose="02000505000000020004" pitchFamily="2" charset="0"/>
              </a:rPr>
              <a:t>Standard/Honors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A11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G Red Hands" panose="02000505000000020004" pitchFamily="2" charset="0"/>
              <a:sym typeface="Caveat Brus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A97FB5B-494B-48E0-A412-61651F5513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426208"/>
              </p:ext>
            </p:extLst>
          </p:nvPr>
        </p:nvGraphicFramePr>
        <p:xfrm>
          <a:off x="7917139" y="1693362"/>
          <a:ext cx="5934483" cy="4723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Google Shape;139;p21">
            <a:extLst>
              <a:ext uri="{FF2B5EF4-FFF2-40B4-BE49-F238E27FC236}">
                <a16:creationId xmlns:a16="http://schemas.microsoft.com/office/drawing/2014/main" id="{780B09DD-D281-4A98-A882-8990DEF6CC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6963" y="561955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dirty="0">
                <a:latin typeface="KG Red Hands" panose="02000505000000020004" pitchFamily="2" charset="0"/>
              </a:rPr>
              <a:t>ABOUT ME: MRS. HAUSER</a:t>
            </a:r>
            <a:endParaRPr sz="3200" dirty="0">
              <a:latin typeface="KG Red Hands" panose="02000505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59703F-1D1D-44CE-9E9E-C0A7AE7B73D6}"/>
              </a:ext>
            </a:extLst>
          </p:cNvPr>
          <p:cNvSpPr/>
          <p:nvPr/>
        </p:nvSpPr>
        <p:spPr>
          <a:xfrm>
            <a:off x="401652" y="2085174"/>
            <a:ext cx="6725541" cy="3939611"/>
          </a:xfrm>
          <a:prstGeom prst="rect">
            <a:avLst/>
          </a:prstGeom>
          <a:solidFill>
            <a:srgbClr val="CCCC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solidFill>
                  <a:schemeClr val="tx1"/>
                </a:solidFill>
              </a:rPr>
              <a:t>Hello all! I am Mrs. Chelsea Hauser and I am your student’s AP Human Geography and/or US History teacher this year!</a:t>
            </a:r>
          </a:p>
          <a:p>
            <a:pPr algn="ctr"/>
            <a:endParaRPr lang="en-US" sz="1900" dirty="0">
              <a:solidFill>
                <a:schemeClr val="tx1"/>
              </a:solidFill>
            </a:endParaRPr>
          </a:p>
          <a:p>
            <a:pPr algn="ctr"/>
            <a:r>
              <a:rPr lang="en-US" sz="1900" dirty="0">
                <a:solidFill>
                  <a:schemeClr val="tx1"/>
                </a:solidFill>
              </a:rPr>
              <a:t>I am in my 7</a:t>
            </a:r>
            <a:r>
              <a:rPr lang="en-US" sz="1900" baseline="30000" dirty="0">
                <a:solidFill>
                  <a:schemeClr val="tx1"/>
                </a:solidFill>
              </a:rPr>
              <a:t>th</a:t>
            </a:r>
            <a:r>
              <a:rPr lang="en-US" sz="1900" dirty="0">
                <a:solidFill>
                  <a:schemeClr val="tx1"/>
                </a:solidFill>
              </a:rPr>
              <a:t> year teaching, with experience in AP/IB courses and Dual Enrollment. I am </a:t>
            </a:r>
            <a:r>
              <a:rPr lang="en-US" sz="1900" i="1" dirty="0">
                <a:solidFill>
                  <a:schemeClr val="tx1"/>
                </a:solidFill>
              </a:rPr>
              <a:t>so</a:t>
            </a:r>
            <a:r>
              <a:rPr lang="en-US" sz="1900" dirty="0">
                <a:solidFill>
                  <a:schemeClr val="tx1"/>
                </a:solidFill>
              </a:rPr>
              <a:t> excited to be part of the Toro Herd! </a:t>
            </a:r>
          </a:p>
          <a:p>
            <a:pPr algn="ctr"/>
            <a:endParaRPr lang="en-US" sz="1900" dirty="0">
              <a:solidFill>
                <a:schemeClr val="tx1"/>
              </a:solidFill>
            </a:endParaRPr>
          </a:p>
          <a:p>
            <a:pPr algn="ctr"/>
            <a:r>
              <a:rPr lang="en-US" sz="1900" dirty="0">
                <a:solidFill>
                  <a:schemeClr val="tx1"/>
                </a:solidFill>
              </a:rPr>
              <a:t>I am very passionate about history, with a special interest in demography, so this year’s course line-up is a dream!</a:t>
            </a:r>
          </a:p>
          <a:p>
            <a:pPr algn="ctr"/>
            <a:r>
              <a:rPr lang="en-US" sz="1900" dirty="0">
                <a:solidFill>
                  <a:schemeClr val="tx1"/>
                </a:solidFill>
              </a:rPr>
              <a:t>Aside from my love of social studies, you can probably find me </a:t>
            </a:r>
            <a:r>
              <a:rPr lang="en-US" sz="1900" dirty="0" err="1">
                <a:solidFill>
                  <a:schemeClr val="tx1"/>
                </a:solidFill>
              </a:rPr>
              <a:t>paddleboarding</a:t>
            </a:r>
            <a:r>
              <a:rPr lang="en-US" sz="1900" dirty="0">
                <a:solidFill>
                  <a:schemeClr val="tx1"/>
                </a:solidFill>
              </a:rPr>
              <a:t> on the intracoastal, hiking in some canyon, or running red-faced throughout Jacksonville. </a:t>
            </a:r>
          </a:p>
        </p:txBody>
      </p:sp>
    </p:spTree>
    <p:extLst>
      <p:ext uri="{BB962C8B-B14F-4D97-AF65-F5344CB8AC3E}">
        <p14:creationId xmlns:p14="http://schemas.microsoft.com/office/powerpoint/2010/main" val="294519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9;p21">
            <a:extLst>
              <a:ext uri="{FF2B5EF4-FFF2-40B4-BE49-F238E27FC236}">
                <a16:creationId xmlns:a16="http://schemas.microsoft.com/office/drawing/2014/main" id="{6282403A-3074-4E59-9163-7CF54FE74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dirty="0">
                <a:latin typeface="KG Red Hands" panose="02000505000000020004" pitchFamily="2" charset="0"/>
              </a:rPr>
              <a:t>COMMUNICATION AND PARENT CONFERENCES</a:t>
            </a:r>
            <a:endParaRPr sz="3200" dirty="0">
              <a:latin typeface="KG Red Hands" panose="02000505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3D7452-025D-4746-8E1F-733FFAB3C80E}"/>
              </a:ext>
            </a:extLst>
          </p:cNvPr>
          <p:cNvSpPr txBox="1"/>
          <p:nvPr/>
        </p:nvSpPr>
        <p:spPr>
          <a:xfrm>
            <a:off x="848686" y="2431748"/>
            <a:ext cx="10494628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loRecess" panose="02000603000000000000" pitchFamily="2" charset="0"/>
                <a:ea typeface="HelloRecess" panose="02000603000000000000" pitchFamily="2" charset="0"/>
              </a:rPr>
              <a:t>EMAIL: </a:t>
            </a: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chelsea.hauser@stjohns.k12.fl.us</a:t>
            </a:r>
            <a:b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b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sz="2400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loRecess" panose="02000603000000000000" pitchFamily="2" charset="0"/>
                <a:ea typeface="HelloRecess" panose="02000603000000000000" pitchFamily="2" charset="0"/>
              </a:rPr>
              <a:t>AVAILABILITY: Face-to-face or via Teams </a:t>
            </a: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8:00-9:00 am M, T, Th, F </a:t>
            </a:r>
            <a:b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b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sz="2400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loRecess" panose="02000603000000000000" pitchFamily="2" charset="0"/>
                <a:ea typeface="HelloRecess" panose="02000603000000000000" pitchFamily="2" charset="0"/>
              </a:rPr>
              <a:t>CONTACT: </a:t>
            </a: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Please feel free to message me via Schoology, as well as email!</a:t>
            </a:r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F924A-0D0D-4E59-AECA-0860BF5FA516}"/>
              </a:ext>
            </a:extLst>
          </p:cNvPr>
          <p:cNvSpPr txBox="1"/>
          <p:nvPr/>
        </p:nvSpPr>
        <p:spPr>
          <a:xfrm>
            <a:off x="848686" y="5762868"/>
            <a:ext cx="10494628" cy="523220"/>
          </a:xfrm>
          <a:prstGeom prst="rect">
            <a:avLst/>
          </a:prstGeom>
          <a:solidFill>
            <a:srgbClr val="F37928"/>
          </a:solidFill>
          <a:ln>
            <a:solidFill>
              <a:srgbClr val="F3792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HelloRecess" panose="02000603000000000000" pitchFamily="2" charset="0"/>
                <a:ea typeface="HelloRecess" panose="02000603000000000000" pitchFamily="2" charset="0"/>
              </a:rPr>
              <a:t>IT IS IMPORTANT TO NOTE THAT ST. JOHN’S COUNTY SCHOOL DISTRICT TEACHERS HAVE UP TO 48 SCHOOL HOURS TO RESPOND TO A REQUEST FOR CONTACT. PLEASE DO NOT SUBMIT TIME SENSITIVE CONCERNS VIA EMAIL. </a:t>
            </a:r>
          </a:p>
        </p:txBody>
      </p:sp>
    </p:spTree>
    <p:extLst>
      <p:ext uri="{BB962C8B-B14F-4D97-AF65-F5344CB8AC3E}">
        <p14:creationId xmlns:p14="http://schemas.microsoft.com/office/powerpoint/2010/main" val="197679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9;p21">
            <a:extLst>
              <a:ext uri="{FF2B5EF4-FFF2-40B4-BE49-F238E27FC236}">
                <a16:creationId xmlns:a16="http://schemas.microsoft.com/office/drawing/2014/main" id="{6282403A-3074-4E59-9163-7CF54FE74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dirty="0">
                <a:latin typeface="KG Red Hands" panose="02000505000000020004" pitchFamily="2" charset="0"/>
              </a:rPr>
              <a:t>AP Human Geography </a:t>
            </a:r>
            <a:br>
              <a:rPr lang="en-US" sz="3200" dirty="0">
                <a:latin typeface="KG Red Hands" panose="02000505000000020004" pitchFamily="2" charset="0"/>
              </a:rPr>
            </a:br>
            <a:r>
              <a:rPr lang="en-US" sz="3200" dirty="0">
                <a:latin typeface="KG Red Hands" panose="02000505000000020004" pitchFamily="2" charset="0"/>
              </a:rPr>
              <a:t>YEAR AT A GLANCE</a:t>
            </a:r>
            <a:endParaRPr sz="3200" dirty="0">
              <a:latin typeface="KG Red Hands" panose="02000505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AF7B0C-B50C-46E6-95A7-E80530C279A1}"/>
              </a:ext>
            </a:extLst>
          </p:cNvPr>
          <p:cNvSpPr txBox="1"/>
          <p:nvPr/>
        </p:nvSpPr>
        <p:spPr>
          <a:xfrm>
            <a:off x="848686" y="2431748"/>
            <a:ext cx="10494628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HelloRecess" panose="02000603000000000000" pitchFamily="2" charset="0"/>
                <a:ea typeface="HelloRecess" panose="02000603000000000000" pitchFamily="2" charset="0"/>
              </a:rPr>
              <a:t>QUARTERLY BREAKDOWN WITH MAJOR TOPICS COVERED</a:t>
            </a:r>
            <a:b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Q1: Thinking Geographically, Population and Migration Patterns and Processes </a:t>
            </a:r>
            <a:b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Q2: Culture and Diffusion, Political Processes and Development</a:t>
            </a:r>
            <a:b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Q3: Agricultural Development and Urbanization</a:t>
            </a:r>
            <a:b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Q4: Development and Exam Review!</a:t>
            </a:r>
          </a:p>
          <a:p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F7A0D-7F55-41A8-9599-6CD4C6C2920E}"/>
              </a:ext>
            </a:extLst>
          </p:cNvPr>
          <p:cNvSpPr txBox="1"/>
          <p:nvPr/>
        </p:nvSpPr>
        <p:spPr>
          <a:xfrm>
            <a:off x="2799825" y="5732089"/>
            <a:ext cx="6592349" cy="307777"/>
          </a:xfrm>
          <a:prstGeom prst="rect">
            <a:avLst/>
          </a:prstGeom>
          <a:solidFill>
            <a:srgbClr val="F37928"/>
          </a:solidFill>
          <a:ln>
            <a:solidFill>
              <a:srgbClr val="F3792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HelloRecess" panose="02000603000000000000" pitchFamily="2" charset="0"/>
                <a:ea typeface="HelloRecess" panose="02000603000000000000" pitchFamily="2" charset="0"/>
              </a:rPr>
              <a:t>SJCSD YEAR AT A GLANCE:</a:t>
            </a:r>
            <a:r>
              <a:rPr lang="en-US" sz="1400" u="sng" dirty="0">
                <a:solidFill>
                  <a:schemeClr val="bg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HelloRecess" panose="02000603000000000000" pitchFamily="2" charset="0"/>
                <a:ea typeface="HelloRecess" panose="020006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https://www.stjohns.k12.fl.us/year-at-a-glance/</a:t>
            </a:r>
            <a:r>
              <a:rPr lang="en-US" sz="1400" i="1" dirty="0">
                <a:solidFill>
                  <a:schemeClr val="bg1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946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9;p21">
            <a:extLst>
              <a:ext uri="{FF2B5EF4-FFF2-40B4-BE49-F238E27FC236}">
                <a16:creationId xmlns:a16="http://schemas.microsoft.com/office/drawing/2014/main" id="{6282403A-3074-4E59-9163-7CF54FE74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dirty="0">
                <a:latin typeface="KG Red Hands" panose="02000505000000020004" pitchFamily="2" charset="0"/>
              </a:rPr>
              <a:t>US History </a:t>
            </a:r>
            <a:br>
              <a:rPr lang="en-US" sz="3200" dirty="0">
                <a:highlight>
                  <a:srgbClr val="FFFF00"/>
                </a:highlight>
                <a:latin typeface="KG Red Hands" panose="02000505000000020004" pitchFamily="2" charset="0"/>
              </a:rPr>
            </a:br>
            <a:r>
              <a:rPr lang="en-US" sz="3200" dirty="0">
                <a:latin typeface="KG Red Hands" panose="02000505000000020004" pitchFamily="2" charset="0"/>
              </a:rPr>
              <a:t>YEAR AT A GLANCE</a:t>
            </a:r>
            <a:endParaRPr sz="3200" dirty="0">
              <a:latin typeface="KG Red Hands" panose="02000505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AF7B0C-B50C-46E6-95A7-E80530C279A1}"/>
              </a:ext>
            </a:extLst>
          </p:cNvPr>
          <p:cNvSpPr txBox="1"/>
          <p:nvPr/>
        </p:nvSpPr>
        <p:spPr>
          <a:xfrm>
            <a:off x="848686" y="2431748"/>
            <a:ext cx="10494628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HelloRecess" panose="02000603000000000000" pitchFamily="2" charset="0"/>
                <a:ea typeface="HelloRecess" panose="02000603000000000000" pitchFamily="2" charset="0"/>
              </a:rPr>
              <a:t>QUARTERLY BREAKDOWN WITH MAJOR TOPICS COVERED</a:t>
            </a:r>
            <a:b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Q1: Civil War Review, Reconstruction, Westward Expansion, Immigration, Industry</a:t>
            </a:r>
            <a:b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Q2: Reform movements, Imperialism, WWI, Roaring ‘20s</a:t>
            </a:r>
            <a:b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Q3: Great Depression, WWII, Early Cold War, Civil Rights, 60s-70s Foreign Policy</a:t>
            </a:r>
            <a:b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Q4: 60s-70s Domestic Policy and 80s-Present America</a:t>
            </a:r>
          </a:p>
          <a:p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F7A0D-7F55-41A8-9599-6CD4C6C2920E}"/>
              </a:ext>
            </a:extLst>
          </p:cNvPr>
          <p:cNvSpPr txBox="1"/>
          <p:nvPr/>
        </p:nvSpPr>
        <p:spPr>
          <a:xfrm>
            <a:off x="2799825" y="5732089"/>
            <a:ext cx="6592349" cy="307777"/>
          </a:xfrm>
          <a:prstGeom prst="rect">
            <a:avLst/>
          </a:prstGeom>
          <a:solidFill>
            <a:srgbClr val="F37928"/>
          </a:solidFill>
          <a:ln>
            <a:solidFill>
              <a:srgbClr val="F3792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HelloRecess" panose="02000603000000000000" pitchFamily="2" charset="0"/>
                <a:ea typeface="HelloRecess" panose="02000603000000000000" pitchFamily="2" charset="0"/>
              </a:rPr>
              <a:t>SJCSD YEAR AT A GLANCE:</a:t>
            </a:r>
            <a:r>
              <a:rPr lang="en-US" sz="1400" u="sng" dirty="0">
                <a:solidFill>
                  <a:schemeClr val="bg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HelloRecess" panose="02000603000000000000" pitchFamily="2" charset="0"/>
                <a:ea typeface="HelloRecess" panose="020006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https://www.stjohns.k12.fl.us/year-at-a-glance/</a:t>
            </a:r>
            <a:r>
              <a:rPr lang="en-US" sz="1400" i="1" dirty="0">
                <a:solidFill>
                  <a:schemeClr val="bg1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733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9;p21">
            <a:extLst>
              <a:ext uri="{FF2B5EF4-FFF2-40B4-BE49-F238E27FC236}">
                <a16:creationId xmlns:a16="http://schemas.microsoft.com/office/drawing/2014/main" id="{6282403A-3074-4E59-9163-7CF54FE74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dirty="0">
                <a:latin typeface="KG Red Hands" panose="02000505000000020004" pitchFamily="2" charset="0"/>
              </a:rPr>
              <a:t>HOMEWORK</a:t>
            </a:r>
            <a:endParaRPr sz="3200" dirty="0">
              <a:latin typeface="KG Red Hands" panose="02000505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3D7452-025D-4746-8E1F-733FFAB3C80E}"/>
              </a:ext>
            </a:extLst>
          </p:cNvPr>
          <p:cNvSpPr txBox="1"/>
          <p:nvPr/>
        </p:nvSpPr>
        <p:spPr>
          <a:xfrm>
            <a:off x="753436" y="2088848"/>
            <a:ext cx="10494628" cy="4431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Homework is assigned either as necessary pre-reading before a lesson, or to allow students to finish classwork before we move onto additional content in class. </a:t>
            </a:r>
            <a:b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sz="2400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I </a:t>
            </a:r>
            <a:r>
              <a:rPr lang="en-US" sz="2400" i="1" dirty="0">
                <a:latin typeface="HelloRecess" panose="02000603000000000000" pitchFamily="2" charset="0"/>
                <a:ea typeface="HelloRecess" panose="02000603000000000000" pitchFamily="2" charset="0"/>
              </a:rPr>
              <a:t>do</a:t>
            </a: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 accept late homework. </a:t>
            </a:r>
            <a:b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sz="2400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Homework is officially late when it is not submitted during class the day it is due. </a:t>
            </a:r>
            <a:b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sz="2400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I accept late work to ensure that students have study material and are still engaging with pre-reading and important content. </a:t>
            </a:r>
            <a:br>
              <a:rPr lang="en-US" dirty="0">
                <a:highlight>
                  <a:srgbClr val="FFFF00"/>
                </a:highlight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86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9;p21">
            <a:extLst>
              <a:ext uri="{FF2B5EF4-FFF2-40B4-BE49-F238E27FC236}">
                <a16:creationId xmlns:a16="http://schemas.microsoft.com/office/drawing/2014/main" id="{6282403A-3074-4E59-9163-7CF54FE74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dirty="0">
                <a:latin typeface="KG Red Hands" panose="02000505000000020004" pitchFamily="2" charset="0"/>
              </a:rPr>
              <a:t>GRADING</a:t>
            </a:r>
            <a:endParaRPr sz="3200" dirty="0">
              <a:latin typeface="KG Red Hands" panose="02000505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3D7452-025D-4746-8E1F-733FFAB3C80E}"/>
              </a:ext>
            </a:extLst>
          </p:cNvPr>
          <p:cNvSpPr txBox="1"/>
          <p:nvPr/>
        </p:nvSpPr>
        <p:spPr>
          <a:xfrm>
            <a:off x="848686" y="2307923"/>
            <a:ext cx="10494628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loRecess" panose="02000603000000000000" pitchFamily="2" charset="0"/>
                <a:ea typeface="HelloRecess" panose="02000603000000000000" pitchFamily="2" charset="0"/>
              </a:rPr>
              <a:t>All grading follows district protocol (30% formative, 70% summative). </a:t>
            </a:r>
            <a:br>
              <a:rPr lang="en-US" sz="28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sz="2800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loRecess" panose="02000603000000000000" pitchFamily="2" charset="0"/>
                <a:ea typeface="HelloRecess" panose="02000603000000000000" pitchFamily="2" charset="0"/>
              </a:rPr>
              <a:t>Additional grading information can be found in the course syllabus (students have a copy, or you can access it on Schoology).</a:t>
            </a:r>
            <a:br>
              <a:rPr lang="en-US" sz="28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sz="2800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loRecess" panose="02000603000000000000" pitchFamily="2" charset="0"/>
                <a:ea typeface="HelloRecess" panose="02000603000000000000" pitchFamily="2" charset="0"/>
              </a:rPr>
              <a:t>If you have any questions about summative retakes or late/absent work, please feel free to reach out!</a:t>
            </a:r>
            <a:br>
              <a:rPr lang="en-US" dirty="0">
                <a:highlight>
                  <a:srgbClr val="FFFF00"/>
                </a:highlight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59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9;p21">
            <a:extLst>
              <a:ext uri="{FF2B5EF4-FFF2-40B4-BE49-F238E27FC236}">
                <a16:creationId xmlns:a16="http://schemas.microsoft.com/office/drawing/2014/main" id="{6282403A-3074-4E59-9163-7CF54FE74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dirty="0">
                <a:latin typeface="KG Red Hands" panose="02000505000000020004" pitchFamily="2" charset="0"/>
              </a:rPr>
              <a:t>Supplemental Material</a:t>
            </a:r>
            <a:endParaRPr sz="3200" dirty="0">
              <a:latin typeface="KG Red Hands" panose="02000505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3D7452-025D-4746-8E1F-733FFAB3C80E}"/>
              </a:ext>
            </a:extLst>
          </p:cNvPr>
          <p:cNvSpPr txBox="1"/>
          <p:nvPr/>
        </p:nvSpPr>
        <p:spPr>
          <a:xfrm>
            <a:off x="848686" y="2431748"/>
            <a:ext cx="10494628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loRecess" panose="02000603000000000000" pitchFamily="2" charset="0"/>
                <a:ea typeface="HelloRecess" panose="02000603000000000000" pitchFamily="2" charset="0"/>
              </a:rPr>
              <a:t>AP Human Geography: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All course content is taken from the Course and Exam Description provided by the </a:t>
            </a:r>
            <a:r>
              <a:rPr lang="en-US" sz="2400" dirty="0" err="1">
                <a:latin typeface="HelloRecess" panose="02000603000000000000" pitchFamily="2" charset="0"/>
                <a:ea typeface="HelloRecess" panose="02000603000000000000" pitchFamily="2" charset="0"/>
              </a:rPr>
              <a:t>CollegeBoard</a:t>
            </a: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: </a:t>
            </a:r>
            <a:r>
              <a:rPr lang="en-US" sz="2400" dirty="0">
                <a:solidFill>
                  <a:srgbClr val="00B0F0"/>
                </a:solidFill>
                <a:latin typeface="HelloRecess" panose="02000603000000000000" pitchFamily="2" charset="0"/>
                <a:ea typeface="HelloRecess" panose="020006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https://apcentral.collegeboard.org/pdf/ap-human-geography-course-and-exam-description.pdf</a:t>
            </a:r>
            <a:r>
              <a:rPr lang="en-US" sz="2400" dirty="0">
                <a:solidFill>
                  <a:srgbClr val="00B0F0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loRecess" panose="02000603000000000000" pitchFamily="2" charset="0"/>
                <a:ea typeface="HelloRecess" panose="02000603000000000000" pitchFamily="2" charset="0"/>
              </a:rPr>
              <a:t>US History: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All course content is taken from the EOC Test Item Specifications provided by the FLDOE: </a:t>
            </a:r>
            <a:r>
              <a:rPr lang="en-US" sz="2400" dirty="0">
                <a:solidFill>
                  <a:srgbClr val="00B0F0"/>
                </a:solidFill>
                <a:latin typeface="HelloRecess" panose="02000603000000000000" pitchFamily="2" charset="0"/>
                <a:ea typeface="HelloRecess" panose="02000603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https://www.fldoe.org/core/fileparse.php/5662/urlt/0077550-fl09sp_us_history.pdf</a:t>
            </a:r>
            <a:r>
              <a:rPr lang="en-US" sz="2400" dirty="0">
                <a:solidFill>
                  <a:srgbClr val="00B0F0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124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A97FB5B-494B-48E0-A412-61651F5513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033383"/>
              </p:ext>
            </p:extLst>
          </p:nvPr>
        </p:nvGraphicFramePr>
        <p:xfrm>
          <a:off x="7764739" y="1514433"/>
          <a:ext cx="5934483" cy="4723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Google Shape;139;p21">
            <a:extLst>
              <a:ext uri="{FF2B5EF4-FFF2-40B4-BE49-F238E27FC236}">
                <a16:creationId xmlns:a16="http://schemas.microsoft.com/office/drawing/2014/main" id="{780B09DD-D281-4A98-A882-8990DEF6CC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6963" y="561955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dirty="0">
                <a:latin typeface="KG Red Hands" panose="02000505000000020004" pitchFamily="2" charset="0"/>
              </a:rPr>
              <a:t>THANK YOU! </a:t>
            </a:r>
            <a:endParaRPr sz="3200" dirty="0">
              <a:highlight>
                <a:srgbClr val="FFFF00"/>
              </a:highlight>
              <a:latin typeface="KG Red Hands" panose="02000505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59703F-1D1D-44CE-9E9E-C0A7AE7B73D6}"/>
              </a:ext>
            </a:extLst>
          </p:cNvPr>
          <p:cNvSpPr/>
          <p:nvPr/>
        </p:nvSpPr>
        <p:spPr>
          <a:xfrm>
            <a:off x="401652" y="2085175"/>
            <a:ext cx="6725541" cy="2085174"/>
          </a:xfrm>
          <a:prstGeom prst="rect">
            <a:avLst/>
          </a:prstGeom>
          <a:solidFill>
            <a:srgbClr val="CCCC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IT IS A PLEASURE TO PARTNER WITH YOU IN THIS YEAR’S EDUCATIONAL JOURNEY. WE APPRECIATE YOUR CONTINUED SUPPORT.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3C3F3F9-E1BF-4832-994B-D90D9471407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4743229" y="4492070"/>
            <a:ext cx="1888307" cy="20977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3C7287-1BF2-46F2-AFA4-95CDEF665E10}"/>
              </a:ext>
            </a:extLst>
          </p:cNvPr>
          <p:cNvSpPr/>
          <p:nvPr/>
        </p:nvSpPr>
        <p:spPr>
          <a:xfrm>
            <a:off x="554052" y="5144263"/>
            <a:ext cx="4189177" cy="793336"/>
          </a:xfrm>
          <a:prstGeom prst="rect">
            <a:avLst/>
          </a:prstGeom>
          <a:solidFill>
            <a:srgbClr val="F379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llegiateFLF" panose="02000603060000020004" pitchFamily="2" charset="0"/>
                <a:ea typeface="HelloRecess" panose="02000603000000000000" pitchFamily="2" charset="0"/>
              </a:rPr>
              <a:t>HORNS UP…TOCOI!</a:t>
            </a:r>
          </a:p>
        </p:txBody>
      </p:sp>
    </p:spTree>
    <p:extLst>
      <p:ext uri="{BB962C8B-B14F-4D97-AF65-F5344CB8AC3E}">
        <p14:creationId xmlns:p14="http://schemas.microsoft.com/office/powerpoint/2010/main" val="3223509635"/>
      </p:ext>
    </p:extLst>
  </p:cSld>
  <p:clrMapOvr>
    <a:masterClrMapping/>
  </p:clrMapOvr>
</p:sld>
</file>

<file path=ppt/theme/theme1.xml><?xml version="1.0" encoding="utf-8"?>
<a:theme xmlns:a="http://schemas.openxmlformats.org/drawingml/2006/main" name="Tybalt template">
  <a:themeElements>
    <a:clrScheme name="Custom 347">
      <a:dk1>
        <a:srgbClr val="1A1135"/>
      </a:dk1>
      <a:lt1>
        <a:srgbClr val="FFFFFF"/>
      </a:lt1>
      <a:dk2>
        <a:srgbClr val="6A6185"/>
      </a:dk2>
      <a:lt2>
        <a:srgbClr val="F1F0F3"/>
      </a:lt2>
      <a:accent1>
        <a:srgbClr val="EB37A6"/>
      </a:accent1>
      <a:accent2>
        <a:srgbClr val="8A3ACC"/>
      </a:accent2>
      <a:accent3>
        <a:srgbClr val="1994EB"/>
      </a:accent3>
      <a:accent4>
        <a:srgbClr val="80D126"/>
      </a:accent4>
      <a:accent5>
        <a:srgbClr val="FFBF00"/>
      </a:accent5>
      <a:accent6>
        <a:srgbClr val="F1473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649</Words>
  <Application>Microsoft Office PowerPoint</Application>
  <PresentationFormat>Widescreen</PresentationFormat>
  <Paragraphs>52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Century Gothic</vt:lpstr>
      <vt:lpstr>KG Red Hands</vt:lpstr>
      <vt:lpstr>Calibri</vt:lpstr>
      <vt:lpstr>HelloRecess</vt:lpstr>
      <vt:lpstr>Caveat Brush</vt:lpstr>
      <vt:lpstr>Arial</vt:lpstr>
      <vt:lpstr>CollegiateFLF</vt:lpstr>
      <vt:lpstr>Patrick Hand</vt:lpstr>
      <vt:lpstr>Tybalt template</vt:lpstr>
      <vt:lpstr>TOCOI CREEK HIGH SCHOOL </vt:lpstr>
      <vt:lpstr>ABOUT ME: MRS. HAUSER</vt:lpstr>
      <vt:lpstr>COMMUNICATION AND PARENT CONFERENCES</vt:lpstr>
      <vt:lpstr>AP Human Geography  YEAR AT A GLANCE</vt:lpstr>
      <vt:lpstr>US History  YEAR AT A GLANCE</vt:lpstr>
      <vt:lpstr>HOMEWORK</vt:lpstr>
      <vt:lpstr>GRADING</vt:lpstr>
      <vt:lpstr>Supplemental Material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TOCOI CREEK HIGH SCHOOL</dc:title>
  <dc:creator>Amanda A. Lewis</dc:creator>
  <cp:lastModifiedBy>Chelsea Hauser</cp:lastModifiedBy>
  <cp:revision>9</cp:revision>
  <dcterms:created xsi:type="dcterms:W3CDTF">2021-09-20T16:36:07Z</dcterms:created>
  <dcterms:modified xsi:type="dcterms:W3CDTF">2021-09-23T16:24:05Z</dcterms:modified>
</cp:coreProperties>
</file>