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1"/>
  </p:notesMasterIdLst>
  <p:sldIdLst>
    <p:sldId id="256" r:id="rId5"/>
    <p:sldId id="257" r:id="rId6"/>
    <p:sldId id="258" r:id="rId7"/>
    <p:sldId id="282" r:id="rId8"/>
    <p:sldId id="284" r:id="rId9"/>
    <p:sldId id="267" r:id="rId10"/>
    <p:sldId id="266" r:id="rId11"/>
    <p:sldId id="290" r:id="rId12"/>
    <p:sldId id="300" r:id="rId13"/>
    <p:sldId id="292" r:id="rId14"/>
    <p:sldId id="304" r:id="rId15"/>
    <p:sldId id="291" r:id="rId16"/>
    <p:sldId id="285" r:id="rId17"/>
    <p:sldId id="268" r:id="rId18"/>
    <p:sldId id="303" r:id="rId19"/>
    <p:sldId id="302" r:id="rId20"/>
    <p:sldId id="280" r:id="rId21"/>
    <p:sldId id="294" r:id="rId22"/>
    <p:sldId id="293" r:id="rId23"/>
    <p:sldId id="295" r:id="rId24"/>
    <p:sldId id="265" r:id="rId25"/>
    <p:sldId id="269" r:id="rId26"/>
    <p:sldId id="297" r:id="rId27"/>
    <p:sldId id="301" r:id="rId28"/>
    <p:sldId id="299" r:id="rId29"/>
    <p:sldId id="30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D7F"/>
    <a:srgbClr val="F1DC4C"/>
    <a:srgbClr val="3C4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E65B4B-BFBB-A91B-2EDD-865489493467}" v="2" dt="2023-10-27T13:18:41.071"/>
    <p1510:client id="{95F8A0D6-B47D-4CE3-867E-CB5485DD2033}" v="6" dt="2023-10-27T15:58:42.2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17C39-4841-431C-AA90-3CB7BD39451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8354ED7-9CB1-4E6E-BDDE-631E9C8CC3BA}">
      <dgm:prSet/>
      <dgm:spPr/>
      <dgm:t>
        <a:bodyPr/>
        <a:lstStyle/>
        <a:p>
          <a:r>
            <a:rPr lang="en-US"/>
            <a:t>A – 4 points</a:t>
          </a:r>
        </a:p>
      </dgm:t>
    </dgm:pt>
    <dgm:pt modelId="{10904A41-82F2-4E79-A698-0A2BB8CAA960}" type="parTrans" cxnId="{90D406F9-0AD0-4046-AF06-A1CEF74850FF}">
      <dgm:prSet/>
      <dgm:spPr/>
      <dgm:t>
        <a:bodyPr/>
        <a:lstStyle/>
        <a:p>
          <a:endParaRPr lang="en-US"/>
        </a:p>
      </dgm:t>
    </dgm:pt>
    <dgm:pt modelId="{436A4D97-919F-4FA0-97A9-8DB2C296FF8D}" type="sibTrans" cxnId="{90D406F9-0AD0-4046-AF06-A1CEF74850FF}">
      <dgm:prSet/>
      <dgm:spPr/>
      <dgm:t>
        <a:bodyPr/>
        <a:lstStyle/>
        <a:p>
          <a:endParaRPr lang="en-US"/>
        </a:p>
      </dgm:t>
    </dgm:pt>
    <dgm:pt modelId="{03C0E4ED-D861-4289-B203-9A04500BF59A}">
      <dgm:prSet/>
      <dgm:spPr/>
      <dgm:t>
        <a:bodyPr/>
        <a:lstStyle/>
        <a:p>
          <a:r>
            <a:rPr lang="en-US"/>
            <a:t>B - 3 points</a:t>
          </a:r>
        </a:p>
      </dgm:t>
    </dgm:pt>
    <dgm:pt modelId="{20107A93-FE64-43AC-A0A2-D2C6425110C4}" type="parTrans" cxnId="{B4546A6E-A981-4CBB-AF93-4619BC43BECA}">
      <dgm:prSet/>
      <dgm:spPr/>
      <dgm:t>
        <a:bodyPr/>
        <a:lstStyle/>
        <a:p>
          <a:endParaRPr lang="en-US"/>
        </a:p>
      </dgm:t>
    </dgm:pt>
    <dgm:pt modelId="{7241BD84-100B-4EBF-8839-ED20270FFCA2}" type="sibTrans" cxnId="{B4546A6E-A981-4CBB-AF93-4619BC43BECA}">
      <dgm:prSet/>
      <dgm:spPr/>
      <dgm:t>
        <a:bodyPr/>
        <a:lstStyle/>
        <a:p>
          <a:endParaRPr lang="en-US"/>
        </a:p>
      </dgm:t>
    </dgm:pt>
    <dgm:pt modelId="{267E918D-CE58-49C5-BFB9-FF82C5D5FF1F}">
      <dgm:prSet/>
      <dgm:spPr/>
      <dgm:t>
        <a:bodyPr/>
        <a:lstStyle/>
        <a:p>
          <a:r>
            <a:rPr lang="en-US"/>
            <a:t>C - 2 points</a:t>
          </a:r>
        </a:p>
      </dgm:t>
    </dgm:pt>
    <dgm:pt modelId="{83E20B25-621E-4A4E-B2AB-DFE01A5FBF4E}" type="parTrans" cxnId="{0F9831C2-B4A4-4472-9BE5-880AC8645FD7}">
      <dgm:prSet/>
      <dgm:spPr/>
      <dgm:t>
        <a:bodyPr/>
        <a:lstStyle/>
        <a:p>
          <a:endParaRPr lang="en-US"/>
        </a:p>
      </dgm:t>
    </dgm:pt>
    <dgm:pt modelId="{BFBE7AFB-259A-4631-AD3E-520B9D45F316}" type="sibTrans" cxnId="{0F9831C2-B4A4-4472-9BE5-880AC8645FD7}">
      <dgm:prSet/>
      <dgm:spPr/>
      <dgm:t>
        <a:bodyPr/>
        <a:lstStyle/>
        <a:p>
          <a:endParaRPr lang="en-US"/>
        </a:p>
      </dgm:t>
    </dgm:pt>
    <dgm:pt modelId="{3496A0E5-7F78-40AF-BF37-D628620B72B0}">
      <dgm:prSet/>
      <dgm:spPr/>
      <dgm:t>
        <a:bodyPr/>
        <a:lstStyle/>
        <a:p>
          <a:r>
            <a:rPr lang="en-US"/>
            <a:t>D – 1 point</a:t>
          </a:r>
        </a:p>
      </dgm:t>
    </dgm:pt>
    <dgm:pt modelId="{B62F22D9-F4D7-4096-BD05-22C3BB4BA442}" type="parTrans" cxnId="{EC41F607-2AC9-4238-BF50-6AC7843D53BF}">
      <dgm:prSet/>
      <dgm:spPr/>
      <dgm:t>
        <a:bodyPr/>
        <a:lstStyle/>
        <a:p>
          <a:endParaRPr lang="en-US"/>
        </a:p>
      </dgm:t>
    </dgm:pt>
    <dgm:pt modelId="{8E2674FE-EE3C-46FB-8A49-75BE6E2328DB}" type="sibTrans" cxnId="{EC41F607-2AC9-4238-BF50-6AC7843D53BF}">
      <dgm:prSet/>
      <dgm:spPr/>
      <dgm:t>
        <a:bodyPr/>
        <a:lstStyle/>
        <a:p>
          <a:endParaRPr lang="en-US"/>
        </a:p>
      </dgm:t>
    </dgm:pt>
    <dgm:pt modelId="{145D8CA5-27EE-4718-8054-21101AA2CCCF}">
      <dgm:prSet/>
      <dgm:spPr/>
      <dgm:t>
        <a:bodyPr/>
        <a:lstStyle/>
        <a:p>
          <a:r>
            <a:rPr lang="en-US"/>
            <a:t>F – 0 points</a:t>
          </a:r>
        </a:p>
      </dgm:t>
    </dgm:pt>
    <dgm:pt modelId="{A6B012EA-DA95-4D57-93EA-39BCECB9CE74}" type="parTrans" cxnId="{6DDD78CE-C896-48A2-A141-F8C7E3657D08}">
      <dgm:prSet/>
      <dgm:spPr/>
      <dgm:t>
        <a:bodyPr/>
        <a:lstStyle/>
        <a:p>
          <a:endParaRPr lang="en-US"/>
        </a:p>
      </dgm:t>
    </dgm:pt>
    <dgm:pt modelId="{C1DEA5D2-4E23-4B3E-8DDD-E568873EDE34}" type="sibTrans" cxnId="{6DDD78CE-C896-48A2-A141-F8C7E3657D08}">
      <dgm:prSet/>
      <dgm:spPr/>
      <dgm:t>
        <a:bodyPr/>
        <a:lstStyle/>
        <a:p>
          <a:endParaRPr lang="en-US"/>
        </a:p>
      </dgm:t>
    </dgm:pt>
    <dgm:pt modelId="{88073C1C-D752-4F71-BD05-9014F8AC9D06}" type="pres">
      <dgm:prSet presAssocID="{BC717C39-4841-431C-AA90-3CB7BD394518}" presName="vert0" presStyleCnt="0">
        <dgm:presLayoutVars>
          <dgm:dir/>
          <dgm:animOne val="branch"/>
          <dgm:animLvl val="lvl"/>
        </dgm:presLayoutVars>
      </dgm:prSet>
      <dgm:spPr/>
    </dgm:pt>
    <dgm:pt modelId="{EF365989-202E-4A0E-B0A6-F095B7218945}" type="pres">
      <dgm:prSet presAssocID="{A8354ED7-9CB1-4E6E-BDDE-631E9C8CC3BA}" presName="thickLine" presStyleLbl="alignNode1" presStyleIdx="0" presStyleCnt="5"/>
      <dgm:spPr/>
    </dgm:pt>
    <dgm:pt modelId="{9F02DA95-9587-4D78-9A53-40A8C3771926}" type="pres">
      <dgm:prSet presAssocID="{A8354ED7-9CB1-4E6E-BDDE-631E9C8CC3BA}" presName="horz1" presStyleCnt="0"/>
      <dgm:spPr/>
    </dgm:pt>
    <dgm:pt modelId="{F59FD2DF-DA41-460D-B02C-7A99C7092CF5}" type="pres">
      <dgm:prSet presAssocID="{A8354ED7-9CB1-4E6E-BDDE-631E9C8CC3BA}" presName="tx1" presStyleLbl="revTx" presStyleIdx="0" presStyleCnt="5"/>
      <dgm:spPr/>
    </dgm:pt>
    <dgm:pt modelId="{4329C748-D2BC-42EB-8444-4D9642532F00}" type="pres">
      <dgm:prSet presAssocID="{A8354ED7-9CB1-4E6E-BDDE-631E9C8CC3BA}" presName="vert1" presStyleCnt="0"/>
      <dgm:spPr/>
    </dgm:pt>
    <dgm:pt modelId="{95B41249-A885-4536-B3B4-06639C6089E3}" type="pres">
      <dgm:prSet presAssocID="{03C0E4ED-D861-4289-B203-9A04500BF59A}" presName="thickLine" presStyleLbl="alignNode1" presStyleIdx="1" presStyleCnt="5"/>
      <dgm:spPr/>
    </dgm:pt>
    <dgm:pt modelId="{005F3A11-6FFB-42FD-80E3-FB4405CCFFD8}" type="pres">
      <dgm:prSet presAssocID="{03C0E4ED-D861-4289-B203-9A04500BF59A}" presName="horz1" presStyleCnt="0"/>
      <dgm:spPr/>
    </dgm:pt>
    <dgm:pt modelId="{2599B84A-64B8-4922-9325-AA53EA8823B5}" type="pres">
      <dgm:prSet presAssocID="{03C0E4ED-D861-4289-B203-9A04500BF59A}" presName="tx1" presStyleLbl="revTx" presStyleIdx="1" presStyleCnt="5"/>
      <dgm:spPr/>
    </dgm:pt>
    <dgm:pt modelId="{07F17DA8-E6EB-403D-94D0-F0BBD469BD7D}" type="pres">
      <dgm:prSet presAssocID="{03C0E4ED-D861-4289-B203-9A04500BF59A}" presName="vert1" presStyleCnt="0"/>
      <dgm:spPr/>
    </dgm:pt>
    <dgm:pt modelId="{F867214D-4558-413B-A8D3-BF37F8C60742}" type="pres">
      <dgm:prSet presAssocID="{267E918D-CE58-49C5-BFB9-FF82C5D5FF1F}" presName="thickLine" presStyleLbl="alignNode1" presStyleIdx="2" presStyleCnt="5"/>
      <dgm:spPr/>
    </dgm:pt>
    <dgm:pt modelId="{77C4704B-9044-4D0C-A22A-315F5302DD3D}" type="pres">
      <dgm:prSet presAssocID="{267E918D-CE58-49C5-BFB9-FF82C5D5FF1F}" presName="horz1" presStyleCnt="0"/>
      <dgm:spPr/>
    </dgm:pt>
    <dgm:pt modelId="{6501C1D8-D466-4EB5-8C81-DBB2D181F168}" type="pres">
      <dgm:prSet presAssocID="{267E918D-CE58-49C5-BFB9-FF82C5D5FF1F}" presName="tx1" presStyleLbl="revTx" presStyleIdx="2" presStyleCnt="5"/>
      <dgm:spPr/>
    </dgm:pt>
    <dgm:pt modelId="{1A617B83-5DFD-4C50-9A8B-F866B1407827}" type="pres">
      <dgm:prSet presAssocID="{267E918D-CE58-49C5-BFB9-FF82C5D5FF1F}" presName="vert1" presStyleCnt="0"/>
      <dgm:spPr/>
    </dgm:pt>
    <dgm:pt modelId="{8DFE7A84-565B-418B-95F5-272D4483D007}" type="pres">
      <dgm:prSet presAssocID="{3496A0E5-7F78-40AF-BF37-D628620B72B0}" presName="thickLine" presStyleLbl="alignNode1" presStyleIdx="3" presStyleCnt="5"/>
      <dgm:spPr/>
    </dgm:pt>
    <dgm:pt modelId="{1858EBD8-77AF-413F-9B1C-7C1726F7DEAC}" type="pres">
      <dgm:prSet presAssocID="{3496A0E5-7F78-40AF-BF37-D628620B72B0}" presName="horz1" presStyleCnt="0"/>
      <dgm:spPr/>
    </dgm:pt>
    <dgm:pt modelId="{6142016E-CB83-4FC1-BABA-E7F980F02A35}" type="pres">
      <dgm:prSet presAssocID="{3496A0E5-7F78-40AF-BF37-D628620B72B0}" presName="tx1" presStyleLbl="revTx" presStyleIdx="3" presStyleCnt="5"/>
      <dgm:spPr/>
    </dgm:pt>
    <dgm:pt modelId="{3274C42C-43E2-45F8-9ED4-90B9AF1DC499}" type="pres">
      <dgm:prSet presAssocID="{3496A0E5-7F78-40AF-BF37-D628620B72B0}" presName="vert1" presStyleCnt="0"/>
      <dgm:spPr/>
    </dgm:pt>
    <dgm:pt modelId="{2E369CDB-2F40-4393-9DEE-2A6F50C27CF6}" type="pres">
      <dgm:prSet presAssocID="{145D8CA5-27EE-4718-8054-21101AA2CCCF}" presName="thickLine" presStyleLbl="alignNode1" presStyleIdx="4" presStyleCnt="5"/>
      <dgm:spPr/>
    </dgm:pt>
    <dgm:pt modelId="{9B2198E6-2518-462A-B53F-32D20BE4D5FA}" type="pres">
      <dgm:prSet presAssocID="{145D8CA5-27EE-4718-8054-21101AA2CCCF}" presName="horz1" presStyleCnt="0"/>
      <dgm:spPr/>
    </dgm:pt>
    <dgm:pt modelId="{7A36B43F-4915-413B-A258-212DA32F3F0F}" type="pres">
      <dgm:prSet presAssocID="{145D8CA5-27EE-4718-8054-21101AA2CCCF}" presName="tx1" presStyleLbl="revTx" presStyleIdx="4" presStyleCnt="5"/>
      <dgm:spPr/>
    </dgm:pt>
    <dgm:pt modelId="{575AED03-EA44-41BA-B68B-E85A2392288A}" type="pres">
      <dgm:prSet presAssocID="{145D8CA5-27EE-4718-8054-21101AA2CCCF}" presName="vert1" presStyleCnt="0"/>
      <dgm:spPr/>
    </dgm:pt>
  </dgm:ptLst>
  <dgm:cxnLst>
    <dgm:cxn modelId="{EC41F607-2AC9-4238-BF50-6AC7843D53BF}" srcId="{BC717C39-4841-431C-AA90-3CB7BD394518}" destId="{3496A0E5-7F78-40AF-BF37-D628620B72B0}" srcOrd="3" destOrd="0" parTransId="{B62F22D9-F4D7-4096-BD05-22C3BB4BA442}" sibTransId="{8E2674FE-EE3C-46FB-8A49-75BE6E2328DB}"/>
    <dgm:cxn modelId="{C470141C-5FC3-46B7-B8B8-852553C534BD}" type="presOf" srcId="{145D8CA5-27EE-4718-8054-21101AA2CCCF}" destId="{7A36B43F-4915-413B-A258-212DA32F3F0F}" srcOrd="0" destOrd="0" presId="urn:microsoft.com/office/officeart/2008/layout/LinedList"/>
    <dgm:cxn modelId="{DABC416A-9166-4E36-BB8E-CBDA271E552F}" type="presOf" srcId="{A8354ED7-9CB1-4E6E-BDDE-631E9C8CC3BA}" destId="{F59FD2DF-DA41-460D-B02C-7A99C7092CF5}" srcOrd="0" destOrd="0" presId="urn:microsoft.com/office/officeart/2008/layout/LinedList"/>
    <dgm:cxn modelId="{17D0436D-BDDC-4B7A-82B3-87FBA7F87892}" type="presOf" srcId="{BC717C39-4841-431C-AA90-3CB7BD394518}" destId="{88073C1C-D752-4F71-BD05-9014F8AC9D06}" srcOrd="0" destOrd="0" presId="urn:microsoft.com/office/officeart/2008/layout/LinedList"/>
    <dgm:cxn modelId="{B4546A6E-A981-4CBB-AF93-4619BC43BECA}" srcId="{BC717C39-4841-431C-AA90-3CB7BD394518}" destId="{03C0E4ED-D861-4289-B203-9A04500BF59A}" srcOrd="1" destOrd="0" parTransId="{20107A93-FE64-43AC-A0A2-D2C6425110C4}" sibTransId="{7241BD84-100B-4EBF-8839-ED20270FFCA2}"/>
    <dgm:cxn modelId="{0F9831C2-B4A4-4472-9BE5-880AC8645FD7}" srcId="{BC717C39-4841-431C-AA90-3CB7BD394518}" destId="{267E918D-CE58-49C5-BFB9-FF82C5D5FF1F}" srcOrd="2" destOrd="0" parTransId="{83E20B25-621E-4A4E-B2AB-DFE01A5FBF4E}" sibTransId="{BFBE7AFB-259A-4631-AD3E-520B9D45F316}"/>
    <dgm:cxn modelId="{20E872CB-F02F-4D67-9918-F7F1BA488DBB}" type="presOf" srcId="{03C0E4ED-D861-4289-B203-9A04500BF59A}" destId="{2599B84A-64B8-4922-9325-AA53EA8823B5}" srcOrd="0" destOrd="0" presId="urn:microsoft.com/office/officeart/2008/layout/LinedList"/>
    <dgm:cxn modelId="{6DDD78CE-C896-48A2-A141-F8C7E3657D08}" srcId="{BC717C39-4841-431C-AA90-3CB7BD394518}" destId="{145D8CA5-27EE-4718-8054-21101AA2CCCF}" srcOrd="4" destOrd="0" parTransId="{A6B012EA-DA95-4D57-93EA-39BCECB9CE74}" sibTransId="{C1DEA5D2-4E23-4B3E-8DDD-E568873EDE34}"/>
    <dgm:cxn modelId="{AA538CE2-F30C-433C-BDAC-115FE2981D7C}" type="presOf" srcId="{3496A0E5-7F78-40AF-BF37-D628620B72B0}" destId="{6142016E-CB83-4FC1-BABA-E7F980F02A35}" srcOrd="0" destOrd="0" presId="urn:microsoft.com/office/officeart/2008/layout/LinedList"/>
    <dgm:cxn modelId="{054B41EE-2DE6-4D07-BEFA-0398613B0235}" type="presOf" srcId="{267E918D-CE58-49C5-BFB9-FF82C5D5FF1F}" destId="{6501C1D8-D466-4EB5-8C81-DBB2D181F168}" srcOrd="0" destOrd="0" presId="urn:microsoft.com/office/officeart/2008/layout/LinedList"/>
    <dgm:cxn modelId="{90D406F9-0AD0-4046-AF06-A1CEF74850FF}" srcId="{BC717C39-4841-431C-AA90-3CB7BD394518}" destId="{A8354ED7-9CB1-4E6E-BDDE-631E9C8CC3BA}" srcOrd="0" destOrd="0" parTransId="{10904A41-82F2-4E79-A698-0A2BB8CAA960}" sibTransId="{436A4D97-919F-4FA0-97A9-8DB2C296FF8D}"/>
    <dgm:cxn modelId="{86B74F25-DA12-4713-9B7D-CA3C6FAFD52E}" type="presParOf" srcId="{88073C1C-D752-4F71-BD05-9014F8AC9D06}" destId="{EF365989-202E-4A0E-B0A6-F095B7218945}" srcOrd="0" destOrd="0" presId="urn:microsoft.com/office/officeart/2008/layout/LinedList"/>
    <dgm:cxn modelId="{55AA1F7E-55C6-4714-9602-1113B1B63480}" type="presParOf" srcId="{88073C1C-D752-4F71-BD05-9014F8AC9D06}" destId="{9F02DA95-9587-4D78-9A53-40A8C3771926}" srcOrd="1" destOrd="0" presId="urn:microsoft.com/office/officeart/2008/layout/LinedList"/>
    <dgm:cxn modelId="{EA82CF33-E87E-4FA8-A7DB-3F6CB2D9DC7C}" type="presParOf" srcId="{9F02DA95-9587-4D78-9A53-40A8C3771926}" destId="{F59FD2DF-DA41-460D-B02C-7A99C7092CF5}" srcOrd="0" destOrd="0" presId="urn:microsoft.com/office/officeart/2008/layout/LinedList"/>
    <dgm:cxn modelId="{3F42023E-469F-4EBC-B41A-3A71FE1CCF52}" type="presParOf" srcId="{9F02DA95-9587-4D78-9A53-40A8C3771926}" destId="{4329C748-D2BC-42EB-8444-4D9642532F00}" srcOrd="1" destOrd="0" presId="urn:microsoft.com/office/officeart/2008/layout/LinedList"/>
    <dgm:cxn modelId="{5F04BAAE-1C12-457B-8212-342EADCDD68B}" type="presParOf" srcId="{88073C1C-D752-4F71-BD05-9014F8AC9D06}" destId="{95B41249-A885-4536-B3B4-06639C6089E3}" srcOrd="2" destOrd="0" presId="urn:microsoft.com/office/officeart/2008/layout/LinedList"/>
    <dgm:cxn modelId="{01341FA7-7E89-4E9A-AC17-772FEBABE92E}" type="presParOf" srcId="{88073C1C-D752-4F71-BD05-9014F8AC9D06}" destId="{005F3A11-6FFB-42FD-80E3-FB4405CCFFD8}" srcOrd="3" destOrd="0" presId="urn:microsoft.com/office/officeart/2008/layout/LinedList"/>
    <dgm:cxn modelId="{D21149DD-B430-4691-BFF2-98197BC47AB0}" type="presParOf" srcId="{005F3A11-6FFB-42FD-80E3-FB4405CCFFD8}" destId="{2599B84A-64B8-4922-9325-AA53EA8823B5}" srcOrd="0" destOrd="0" presId="urn:microsoft.com/office/officeart/2008/layout/LinedList"/>
    <dgm:cxn modelId="{93F19A7F-E339-4D89-A446-34F97D712E31}" type="presParOf" srcId="{005F3A11-6FFB-42FD-80E3-FB4405CCFFD8}" destId="{07F17DA8-E6EB-403D-94D0-F0BBD469BD7D}" srcOrd="1" destOrd="0" presId="urn:microsoft.com/office/officeart/2008/layout/LinedList"/>
    <dgm:cxn modelId="{E182AEB0-0E57-407F-B407-92DD731EBBD4}" type="presParOf" srcId="{88073C1C-D752-4F71-BD05-9014F8AC9D06}" destId="{F867214D-4558-413B-A8D3-BF37F8C60742}" srcOrd="4" destOrd="0" presId="urn:microsoft.com/office/officeart/2008/layout/LinedList"/>
    <dgm:cxn modelId="{84875D9F-82FA-4271-9214-76FEB1D65305}" type="presParOf" srcId="{88073C1C-D752-4F71-BD05-9014F8AC9D06}" destId="{77C4704B-9044-4D0C-A22A-315F5302DD3D}" srcOrd="5" destOrd="0" presId="urn:microsoft.com/office/officeart/2008/layout/LinedList"/>
    <dgm:cxn modelId="{6C98683D-65C3-46DA-962A-E06F7C703642}" type="presParOf" srcId="{77C4704B-9044-4D0C-A22A-315F5302DD3D}" destId="{6501C1D8-D466-4EB5-8C81-DBB2D181F168}" srcOrd="0" destOrd="0" presId="urn:microsoft.com/office/officeart/2008/layout/LinedList"/>
    <dgm:cxn modelId="{6966CEA4-FAA7-4C86-BDE5-8D50777E2030}" type="presParOf" srcId="{77C4704B-9044-4D0C-A22A-315F5302DD3D}" destId="{1A617B83-5DFD-4C50-9A8B-F866B1407827}" srcOrd="1" destOrd="0" presId="urn:microsoft.com/office/officeart/2008/layout/LinedList"/>
    <dgm:cxn modelId="{83972A26-CE25-4899-8267-D121615386CD}" type="presParOf" srcId="{88073C1C-D752-4F71-BD05-9014F8AC9D06}" destId="{8DFE7A84-565B-418B-95F5-272D4483D007}" srcOrd="6" destOrd="0" presId="urn:microsoft.com/office/officeart/2008/layout/LinedList"/>
    <dgm:cxn modelId="{C58AC692-6331-4BD3-A97C-E1FDF3A48648}" type="presParOf" srcId="{88073C1C-D752-4F71-BD05-9014F8AC9D06}" destId="{1858EBD8-77AF-413F-9B1C-7C1726F7DEAC}" srcOrd="7" destOrd="0" presId="urn:microsoft.com/office/officeart/2008/layout/LinedList"/>
    <dgm:cxn modelId="{FD2301F3-8C8A-47F2-B07A-A2BEBA82E566}" type="presParOf" srcId="{1858EBD8-77AF-413F-9B1C-7C1726F7DEAC}" destId="{6142016E-CB83-4FC1-BABA-E7F980F02A35}" srcOrd="0" destOrd="0" presId="urn:microsoft.com/office/officeart/2008/layout/LinedList"/>
    <dgm:cxn modelId="{81E5FDFE-6890-4FFE-A0CF-36BA8CA6C1BD}" type="presParOf" srcId="{1858EBD8-77AF-413F-9B1C-7C1726F7DEAC}" destId="{3274C42C-43E2-45F8-9ED4-90B9AF1DC499}" srcOrd="1" destOrd="0" presId="urn:microsoft.com/office/officeart/2008/layout/LinedList"/>
    <dgm:cxn modelId="{2DF01ED1-B579-49B5-A6BF-CFD94B3BFAA0}" type="presParOf" srcId="{88073C1C-D752-4F71-BD05-9014F8AC9D06}" destId="{2E369CDB-2F40-4393-9DEE-2A6F50C27CF6}" srcOrd="8" destOrd="0" presId="urn:microsoft.com/office/officeart/2008/layout/LinedList"/>
    <dgm:cxn modelId="{3646B8A9-4FD7-4072-9D2D-0D58DC2DE224}" type="presParOf" srcId="{88073C1C-D752-4F71-BD05-9014F8AC9D06}" destId="{9B2198E6-2518-462A-B53F-32D20BE4D5FA}" srcOrd="9" destOrd="0" presId="urn:microsoft.com/office/officeart/2008/layout/LinedList"/>
    <dgm:cxn modelId="{45A2A2C0-4AAE-4952-869E-76B9300A189D}" type="presParOf" srcId="{9B2198E6-2518-462A-B53F-32D20BE4D5FA}" destId="{7A36B43F-4915-413B-A258-212DA32F3F0F}" srcOrd="0" destOrd="0" presId="urn:microsoft.com/office/officeart/2008/layout/LinedList"/>
    <dgm:cxn modelId="{B73165E0-C349-4E2F-8964-FD79E53D0323}" type="presParOf" srcId="{9B2198E6-2518-462A-B53F-32D20BE4D5FA}" destId="{575AED03-EA44-41BA-B68B-E85A239228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8C00D-3475-4632-B5B5-4C4C1B9400F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B69BA32-0C22-4587-AB5C-36CB03CA4F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We know that we are living in a time where we are presented with multiple challenges</a:t>
          </a:r>
        </a:p>
      </dgm:t>
    </dgm:pt>
    <dgm:pt modelId="{6DC3C5E9-4AB2-4241-94B5-8536CDA9DD92}" type="parTrans" cxnId="{18F69BB8-790B-4AC9-AA7A-B44EF56FA397}">
      <dgm:prSet/>
      <dgm:spPr/>
      <dgm:t>
        <a:bodyPr/>
        <a:lstStyle/>
        <a:p>
          <a:endParaRPr lang="en-US"/>
        </a:p>
      </dgm:t>
    </dgm:pt>
    <dgm:pt modelId="{A5176891-E70C-4418-B8E3-53406787FDEC}" type="sibTrans" cxnId="{18F69BB8-790B-4AC9-AA7A-B44EF56FA397}">
      <dgm:prSet/>
      <dgm:spPr/>
      <dgm:t>
        <a:bodyPr/>
        <a:lstStyle/>
        <a:p>
          <a:endParaRPr lang="en-US"/>
        </a:p>
      </dgm:t>
    </dgm:pt>
    <dgm:pt modelId="{A0344320-5085-4F80-BD61-F31A013D7B4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next few slides discuss stress &amp; anxiety &amp; what you can do to alleviate some stressors in your lives.</a:t>
          </a:r>
        </a:p>
      </dgm:t>
    </dgm:pt>
    <dgm:pt modelId="{EDD8977D-B0BE-464A-86D3-CB1919653FB8}" type="parTrans" cxnId="{3E5AD0AE-F720-4410-913A-06AAE45077E2}">
      <dgm:prSet/>
      <dgm:spPr/>
      <dgm:t>
        <a:bodyPr/>
        <a:lstStyle/>
        <a:p>
          <a:endParaRPr lang="en-US"/>
        </a:p>
      </dgm:t>
    </dgm:pt>
    <dgm:pt modelId="{DB218C38-9499-4B68-A735-25EBB8A1F475}" type="sibTrans" cxnId="{3E5AD0AE-F720-4410-913A-06AAE45077E2}">
      <dgm:prSet/>
      <dgm:spPr/>
      <dgm:t>
        <a:bodyPr/>
        <a:lstStyle/>
        <a:p>
          <a:endParaRPr lang="en-US"/>
        </a:p>
      </dgm:t>
    </dgm:pt>
    <dgm:pt modelId="{1D257472-FC9A-4F02-ACE1-2FDB5CF22B4E}" type="pres">
      <dgm:prSet presAssocID="{C958C00D-3475-4632-B5B5-4C4C1B9400F9}" presName="outerComposite" presStyleCnt="0">
        <dgm:presLayoutVars>
          <dgm:chMax val="5"/>
          <dgm:dir/>
          <dgm:resizeHandles val="exact"/>
        </dgm:presLayoutVars>
      </dgm:prSet>
      <dgm:spPr/>
    </dgm:pt>
    <dgm:pt modelId="{7C376F5F-6E9D-474F-9D35-CABF50448C74}" type="pres">
      <dgm:prSet presAssocID="{C958C00D-3475-4632-B5B5-4C4C1B9400F9}" presName="dummyMaxCanvas" presStyleCnt="0">
        <dgm:presLayoutVars/>
      </dgm:prSet>
      <dgm:spPr/>
    </dgm:pt>
    <dgm:pt modelId="{BD3BA4F5-B391-41DA-A35A-66C752061FB3}" type="pres">
      <dgm:prSet presAssocID="{C958C00D-3475-4632-B5B5-4C4C1B9400F9}" presName="TwoNodes_1" presStyleLbl="node1" presStyleIdx="0" presStyleCnt="2">
        <dgm:presLayoutVars>
          <dgm:bulletEnabled val="1"/>
        </dgm:presLayoutVars>
      </dgm:prSet>
      <dgm:spPr/>
    </dgm:pt>
    <dgm:pt modelId="{70FA7950-5D4E-4D67-88AB-8276D6EC1882}" type="pres">
      <dgm:prSet presAssocID="{C958C00D-3475-4632-B5B5-4C4C1B9400F9}" presName="TwoNodes_2" presStyleLbl="node1" presStyleIdx="1" presStyleCnt="2">
        <dgm:presLayoutVars>
          <dgm:bulletEnabled val="1"/>
        </dgm:presLayoutVars>
      </dgm:prSet>
      <dgm:spPr/>
    </dgm:pt>
    <dgm:pt modelId="{36739F85-AA4A-4DE6-ABFC-C07DA2A18A4C}" type="pres">
      <dgm:prSet presAssocID="{C958C00D-3475-4632-B5B5-4C4C1B9400F9}" presName="TwoConn_1-2" presStyleLbl="fgAccFollowNode1" presStyleIdx="0" presStyleCnt="1">
        <dgm:presLayoutVars>
          <dgm:bulletEnabled val="1"/>
        </dgm:presLayoutVars>
      </dgm:prSet>
      <dgm:spPr/>
    </dgm:pt>
    <dgm:pt modelId="{CA730133-5FFB-496E-B0FF-99D21A4B974D}" type="pres">
      <dgm:prSet presAssocID="{C958C00D-3475-4632-B5B5-4C4C1B9400F9}" presName="TwoNodes_1_text" presStyleLbl="node1" presStyleIdx="1" presStyleCnt="2">
        <dgm:presLayoutVars>
          <dgm:bulletEnabled val="1"/>
        </dgm:presLayoutVars>
      </dgm:prSet>
      <dgm:spPr/>
    </dgm:pt>
    <dgm:pt modelId="{EF3807DF-98E3-4B10-B5B3-45E8CFE3CA8E}" type="pres">
      <dgm:prSet presAssocID="{C958C00D-3475-4632-B5B5-4C4C1B9400F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56EBA09-5484-444D-AE97-5FB528537CC3}" type="presOf" srcId="{A5176891-E70C-4418-B8E3-53406787FDEC}" destId="{36739F85-AA4A-4DE6-ABFC-C07DA2A18A4C}" srcOrd="0" destOrd="0" presId="urn:microsoft.com/office/officeart/2005/8/layout/vProcess5"/>
    <dgm:cxn modelId="{A86E0A10-8682-4F0B-8B04-32EED411B22B}" type="presOf" srcId="{C958C00D-3475-4632-B5B5-4C4C1B9400F9}" destId="{1D257472-FC9A-4F02-ACE1-2FDB5CF22B4E}" srcOrd="0" destOrd="0" presId="urn:microsoft.com/office/officeart/2005/8/layout/vProcess5"/>
    <dgm:cxn modelId="{87A19A90-BEEB-49D8-B997-43C2DA892B24}" type="presOf" srcId="{A0344320-5085-4F80-BD61-F31A013D7B4F}" destId="{EF3807DF-98E3-4B10-B5B3-45E8CFE3CA8E}" srcOrd="1" destOrd="0" presId="urn:microsoft.com/office/officeart/2005/8/layout/vProcess5"/>
    <dgm:cxn modelId="{3E5AD0AE-F720-4410-913A-06AAE45077E2}" srcId="{C958C00D-3475-4632-B5B5-4C4C1B9400F9}" destId="{A0344320-5085-4F80-BD61-F31A013D7B4F}" srcOrd="1" destOrd="0" parTransId="{EDD8977D-B0BE-464A-86D3-CB1919653FB8}" sibTransId="{DB218C38-9499-4B68-A735-25EBB8A1F475}"/>
    <dgm:cxn modelId="{18F69BB8-790B-4AC9-AA7A-B44EF56FA397}" srcId="{C958C00D-3475-4632-B5B5-4C4C1B9400F9}" destId="{EB69BA32-0C22-4587-AB5C-36CB03CA4F81}" srcOrd="0" destOrd="0" parTransId="{6DC3C5E9-4AB2-4241-94B5-8536CDA9DD92}" sibTransId="{A5176891-E70C-4418-B8E3-53406787FDEC}"/>
    <dgm:cxn modelId="{09EC36D0-BE66-48D4-ADD7-E41D200B7256}" type="presOf" srcId="{EB69BA32-0C22-4587-AB5C-36CB03CA4F81}" destId="{BD3BA4F5-B391-41DA-A35A-66C752061FB3}" srcOrd="0" destOrd="0" presId="urn:microsoft.com/office/officeart/2005/8/layout/vProcess5"/>
    <dgm:cxn modelId="{B8D003E0-9FC0-423C-B706-031508DD403A}" type="presOf" srcId="{A0344320-5085-4F80-BD61-F31A013D7B4F}" destId="{70FA7950-5D4E-4D67-88AB-8276D6EC1882}" srcOrd="0" destOrd="0" presId="urn:microsoft.com/office/officeart/2005/8/layout/vProcess5"/>
    <dgm:cxn modelId="{4A3AE7F1-FE8C-4B3B-8D80-9AB207168650}" type="presOf" srcId="{EB69BA32-0C22-4587-AB5C-36CB03CA4F81}" destId="{CA730133-5FFB-496E-B0FF-99D21A4B974D}" srcOrd="1" destOrd="0" presId="urn:microsoft.com/office/officeart/2005/8/layout/vProcess5"/>
    <dgm:cxn modelId="{612D2F67-8F5C-4FE2-9293-5619E7084603}" type="presParOf" srcId="{1D257472-FC9A-4F02-ACE1-2FDB5CF22B4E}" destId="{7C376F5F-6E9D-474F-9D35-CABF50448C74}" srcOrd="0" destOrd="0" presId="urn:microsoft.com/office/officeart/2005/8/layout/vProcess5"/>
    <dgm:cxn modelId="{C45B6882-56EC-44AA-8607-2FFDFEB42BE2}" type="presParOf" srcId="{1D257472-FC9A-4F02-ACE1-2FDB5CF22B4E}" destId="{BD3BA4F5-B391-41DA-A35A-66C752061FB3}" srcOrd="1" destOrd="0" presId="urn:microsoft.com/office/officeart/2005/8/layout/vProcess5"/>
    <dgm:cxn modelId="{1B474423-1E1F-4185-8F87-6CDF029A26A5}" type="presParOf" srcId="{1D257472-FC9A-4F02-ACE1-2FDB5CF22B4E}" destId="{70FA7950-5D4E-4D67-88AB-8276D6EC1882}" srcOrd="2" destOrd="0" presId="urn:microsoft.com/office/officeart/2005/8/layout/vProcess5"/>
    <dgm:cxn modelId="{DF5D69C8-15FD-48BB-AA4F-1A8505B3C4AC}" type="presParOf" srcId="{1D257472-FC9A-4F02-ACE1-2FDB5CF22B4E}" destId="{36739F85-AA4A-4DE6-ABFC-C07DA2A18A4C}" srcOrd="3" destOrd="0" presId="urn:microsoft.com/office/officeart/2005/8/layout/vProcess5"/>
    <dgm:cxn modelId="{281AF4B1-9410-4B0A-9014-578DA23330F9}" type="presParOf" srcId="{1D257472-FC9A-4F02-ACE1-2FDB5CF22B4E}" destId="{CA730133-5FFB-496E-B0FF-99D21A4B974D}" srcOrd="4" destOrd="0" presId="urn:microsoft.com/office/officeart/2005/8/layout/vProcess5"/>
    <dgm:cxn modelId="{70CAF84C-ED0D-4758-B2EB-6B98C024ADBB}" type="presParOf" srcId="{1D257472-FC9A-4F02-ACE1-2FDB5CF22B4E}" destId="{EF3807DF-98E3-4B10-B5B3-45E8CFE3CA8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65989-202E-4A0E-B0A6-F095B7218945}">
      <dsp:nvSpPr>
        <dsp:cNvPr id="0" name=""/>
        <dsp:cNvSpPr/>
      </dsp:nvSpPr>
      <dsp:spPr>
        <a:xfrm>
          <a:off x="0" y="511"/>
          <a:ext cx="33861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FD2DF-DA41-460D-B02C-7A99C7092CF5}">
      <dsp:nvSpPr>
        <dsp:cNvPr id="0" name=""/>
        <dsp:cNvSpPr/>
      </dsp:nvSpPr>
      <dsp:spPr>
        <a:xfrm>
          <a:off x="0" y="511"/>
          <a:ext cx="3386101" cy="838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A – 4 points</a:t>
          </a:r>
        </a:p>
      </dsp:txBody>
      <dsp:txXfrm>
        <a:off x="0" y="511"/>
        <a:ext cx="3386101" cy="838064"/>
      </dsp:txXfrm>
    </dsp:sp>
    <dsp:sp modelId="{95B41249-A885-4536-B3B4-06639C6089E3}">
      <dsp:nvSpPr>
        <dsp:cNvPr id="0" name=""/>
        <dsp:cNvSpPr/>
      </dsp:nvSpPr>
      <dsp:spPr>
        <a:xfrm>
          <a:off x="0" y="838576"/>
          <a:ext cx="33861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9B84A-64B8-4922-9325-AA53EA8823B5}">
      <dsp:nvSpPr>
        <dsp:cNvPr id="0" name=""/>
        <dsp:cNvSpPr/>
      </dsp:nvSpPr>
      <dsp:spPr>
        <a:xfrm>
          <a:off x="0" y="838576"/>
          <a:ext cx="3386101" cy="838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B - 3 points</a:t>
          </a:r>
        </a:p>
      </dsp:txBody>
      <dsp:txXfrm>
        <a:off x="0" y="838576"/>
        <a:ext cx="3386101" cy="838064"/>
      </dsp:txXfrm>
    </dsp:sp>
    <dsp:sp modelId="{F867214D-4558-413B-A8D3-BF37F8C60742}">
      <dsp:nvSpPr>
        <dsp:cNvPr id="0" name=""/>
        <dsp:cNvSpPr/>
      </dsp:nvSpPr>
      <dsp:spPr>
        <a:xfrm>
          <a:off x="0" y="1676641"/>
          <a:ext cx="33861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01C1D8-D466-4EB5-8C81-DBB2D181F168}">
      <dsp:nvSpPr>
        <dsp:cNvPr id="0" name=""/>
        <dsp:cNvSpPr/>
      </dsp:nvSpPr>
      <dsp:spPr>
        <a:xfrm>
          <a:off x="0" y="1676641"/>
          <a:ext cx="3386101" cy="838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C - 2 points</a:t>
          </a:r>
        </a:p>
      </dsp:txBody>
      <dsp:txXfrm>
        <a:off x="0" y="1676641"/>
        <a:ext cx="3386101" cy="838064"/>
      </dsp:txXfrm>
    </dsp:sp>
    <dsp:sp modelId="{8DFE7A84-565B-418B-95F5-272D4483D007}">
      <dsp:nvSpPr>
        <dsp:cNvPr id="0" name=""/>
        <dsp:cNvSpPr/>
      </dsp:nvSpPr>
      <dsp:spPr>
        <a:xfrm>
          <a:off x="0" y="2514705"/>
          <a:ext cx="33861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42016E-CB83-4FC1-BABA-E7F980F02A35}">
      <dsp:nvSpPr>
        <dsp:cNvPr id="0" name=""/>
        <dsp:cNvSpPr/>
      </dsp:nvSpPr>
      <dsp:spPr>
        <a:xfrm>
          <a:off x="0" y="2514705"/>
          <a:ext cx="3386101" cy="838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D – 1 point</a:t>
          </a:r>
        </a:p>
      </dsp:txBody>
      <dsp:txXfrm>
        <a:off x="0" y="2514705"/>
        <a:ext cx="3386101" cy="838064"/>
      </dsp:txXfrm>
    </dsp:sp>
    <dsp:sp modelId="{2E369CDB-2F40-4393-9DEE-2A6F50C27CF6}">
      <dsp:nvSpPr>
        <dsp:cNvPr id="0" name=""/>
        <dsp:cNvSpPr/>
      </dsp:nvSpPr>
      <dsp:spPr>
        <a:xfrm>
          <a:off x="0" y="3352770"/>
          <a:ext cx="338610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36B43F-4915-413B-A258-212DA32F3F0F}">
      <dsp:nvSpPr>
        <dsp:cNvPr id="0" name=""/>
        <dsp:cNvSpPr/>
      </dsp:nvSpPr>
      <dsp:spPr>
        <a:xfrm>
          <a:off x="0" y="3352770"/>
          <a:ext cx="3386101" cy="8380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F – 0 points</a:t>
          </a:r>
        </a:p>
      </dsp:txBody>
      <dsp:txXfrm>
        <a:off x="0" y="3352770"/>
        <a:ext cx="3386101" cy="8380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BA4F5-B391-41DA-A35A-66C752061FB3}">
      <dsp:nvSpPr>
        <dsp:cNvPr id="0" name=""/>
        <dsp:cNvSpPr/>
      </dsp:nvSpPr>
      <dsp:spPr>
        <a:xfrm>
          <a:off x="0" y="0"/>
          <a:ext cx="9346190" cy="15916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We know that we are living in a time where we are presented with multiple challenges</a:t>
          </a:r>
        </a:p>
      </dsp:txBody>
      <dsp:txXfrm>
        <a:off x="46618" y="46618"/>
        <a:ext cx="7701096" cy="1498413"/>
      </dsp:txXfrm>
    </dsp:sp>
    <dsp:sp modelId="{70FA7950-5D4E-4D67-88AB-8276D6EC1882}">
      <dsp:nvSpPr>
        <dsp:cNvPr id="0" name=""/>
        <dsp:cNvSpPr/>
      </dsp:nvSpPr>
      <dsp:spPr>
        <a:xfrm>
          <a:off x="1649327" y="1945348"/>
          <a:ext cx="9346190" cy="15916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 next few slides discuss stress &amp; anxiety &amp; what you can do to alleviate some stressors in your lives.</a:t>
          </a:r>
        </a:p>
      </dsp:txBody>
      <dsp:txXfrm>
        <a:off x="1695945" y="1991966"/>
        <a:ext cx="6569054" cy="1498413"/>
      </dsp:txXfrm>
    </dsp:sp>
    <dsp:sp modelId="{36739F85-AA4A-4DE6-ABFC-C07DA2A18A4C}">
      <dsp:nvSpPr>
        <dsp:cNvPr id="0" name=""/>
        <dsp:cNvSpPr/>
      </dsp:nvSpPr>
      <dsp:spPr>
        <a:xfrm>
          <a:off x="8311618" y="1251213"/>
          <a:ext cx="1034571" cy="1034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44396" y="1251213"/>
        <a:ext cx="569015" cy="778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D9A6F-6928-4450-AF1E-BF81AB81719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E063-849F-4EB3-8C1B-B89EEC03D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7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E063-849F-4EB3-8C1B-B89EEC03DB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6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FE063-849F-4EB3-8C1B-B89EEC03DB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89852-3AA3-6FD1-418D-8E9896A28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20FDB-EC01-739B-275A-A61617528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B0956-23C0-16E4-6D49-240F48E6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C467-5CD4-D156-AD48-1A8AE22E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1AD61-D4CB-860D-D016-DFB679EB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15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A1E9-7E2B-AD26-B7E5-9D60B386C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2322-2997-B042-8774-61D1609C9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3B6E9-66B8-ECD8-EC4E-585EA3AA3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344FA-2628-4CCB-D2E8-24411350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4A231-A0CB-8783-FDC6-2AE40B196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094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0D34AE-D518-4C52-2F46-76BB236B1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7CABC-B667-4E9B-380A-E4235DB67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45FB4-4E0E-F28C-3EBE-FB9D3531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4D9A3-C9B0-A304-199D-0A33B630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A4441-C397-95CA-F081-BCB065851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805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C937B-BDE0-D0D6-7CD8-43379AEF5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38AC2-B7E0-8E6E-72FB-C7B38010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26FA2-BC2D-60FB-4288-424D8E10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EEF54-6C38-607C-B459-60FFA66F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BCB1-FB04-2439-93DD-19AD786A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1204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588C-9EE6-8F92-D4CB-CAA4A1C53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F9E11-29EC-60BC-5DA2-E15F0B9AA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8BC9E-C5B9-E419-ED92-D5FB97446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26325-10B5-CAF9-9E09-5FF25BE5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0F0E-911D-4A58-6F4D-2B2F5E5F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8576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F9144-C92D-681F-D193-C16E2CBF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0B90-E447-3D55-42F4-77959792D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8B41D6-D434-8F40-8E4B-FD88ED1F2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2C558-2443-1C8E-6E89-CA8DCF92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DEBAE-7FE7-CBAD-32B0-744DC8C8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543E4-486A-6B73-D6F8-A55DD34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025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62B77-8E3D-D936-F1FA-8AA549A9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2B5A-D7F7-B1FC-AF32-09A615FA0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63D4B-E6D6-0D3B-DAC7-447D280D8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3CB31-9982-D964-5731-B338E2903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1CAB2-8101-5971-C881-F38B9A91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8432FE-3248-937B-17D1-3CED87F8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08F1B-D938-7FC1-075E-99767EEE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022E1-530D-FD20-F9A9-9E741CEB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7895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6EEDD-1FA0-7090-AFC1-EC25F4885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E98E16-C6A8-6532-6EF0-97B2E2E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6B44E-66E5-F456-2918-D278E9C81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C4887-633A-1325-4AF6-45AF0DA2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536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70C126-1455-9632-1A66-0D1DA2989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046EA-8399-420A-97D3-34B5C052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BB72D-210E-9E5A-33B4-A9E3300A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339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37BE-E500-C33E-E042-80968D559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FDEB8-A93D-8148-7197-60367A2A5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08F8E-B212-2887-05F4-18ECCAC26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61D7DB-3F36-E3AC-1825-CC0FD4137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D5B7C-2EEE-29B0-69FD-A1215F963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2D9B8-3321-225A-9AAD-7FFC5AFB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1064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0304-441E-C18A-4C5A-39383E5E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FF608C-88BA-9371-0C72-E36501071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55431-5ED6-9068-7CF1-CA4E3C1A8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0803E-EDF7-9DEE-548F-C4075559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1DCAD-3172-0725-B197-D3419E29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25432-5EEA-731C-A0BB-889847EE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5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57D80A-2CAC-0762-D3AD-8A14CA8B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C99922-10C6-6F23-AECE-49DABE17A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DED1-BEF8-BE48-4092-4DEC24875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EC949-7571-4272-9160-4B0E13E19D1C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E296-4C49-3280-F4A1-B5DAF78AEF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7E21-2E60-EABA-AE3D-55CF5FBBEC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2B0E-48A4-4ACA-81C2-7CC3F997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7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loridacollegeaccess.org/initiatives/crf-toolbox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floridashine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-tchs.stjohns.k12.fl.us/" TargetMode="External"/><Relationship Id="rId2" Type="http://schemas.openxmlformats.org/officeDocument/2006/relationships/hyperlink" Target="https://www-tchs.stjohns.k12.fl.us/guidan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592FC-63E4-4442-B6F1-26572D79F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608" y="1380564"/>
            <a:ext cx="4561369" cy="2346229"/>
          </a:xfrm>
        </p:spPr>
        <p:txBody>
          <a:bodyPr anchor="b">
            <a:normAutofit/>
          </a:bodyPr>
          <a:lstStyle/>
          <a:p>
            <a:r>
              <a:rPr lang="en-US" sz="3200" b="1">
                <a:solidFill>
                  <a:srgbClr val="595959"/>
                </a:solidFill>
              </a:rPr>
              <a:t>Succeeding in 11th Grade and Beyond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47C0F-37CD-4EA4-A36C-7B0E0A2AA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608" y="4061345"/>
            <a:ext cx="4561369" cy="1416090"/>
          </a:xfrm>
        </p:spPr>
        <p:txBody>
          <a:bodyPr anchor="t">
            <a:normAutofit/>
          </a:bodyPr>
          <a:lstStyle/>
          <a:p>
            <a:r>
              <a:rPr lang="en-US" sz="1400">
                <a:solidFill>
                  <a:srgbClr val="595959"/>
                </a:solidFill>
                <a:ea typeface="+mn-lt"/>
                <a:cs typeface="+mn-lt"/>
              </a:rPr>
              <a:t>Tocoi Creek School Counseling </a:t>
            </a:r>
            <a:endParaRPr lang="en-US" sz="1400">
              <a:solidFill>
                <a:srgbClr val="595959"/>
              </a:solidFill>
            </a:endParaRPr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id="{86DAB216-123D-1ECB-C958-7FA5BB158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r="-1" b="3283"/>
          <a:stretch/>
        </p:blipFill>
        <p:spPr>
          <a:xfrm>
            <a:off x="6889316" y="1380565"/>
            <a:ext cx="3861668" cy="40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6089-2FCD-14D0-8820-D39FD6BA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3942" y="1"/>
            <a:ext cx="3269857" cy="4919958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St. Johns River Dual Enrollment Requirements</a:t>
            </a:r>
          </a:p>
          <a:p>
            <a:pPr marL="514350" indent="-514350">
              <a:buAutoNum type="arabicPeriod"/>
            </a:pPr>
            <a:r>
              <a:rPr lang="en-US" sz="1800"/>
              <a:t>3.0 GPA unweighted</a:t>
            </a:r>
          </a:p>
          <a:p>
            <a:pPr marL="514350" indent="-514350">
              <a:buAutoNum type="arabicPeriod"/>
            </a:pPr>
            <a:r>
              <a:rPr lang="en-US" sz="1800"/>
              <a:t>PERT test on file</a:t>
            </a:r>
          </a:p>
          <a:p>
            <a:pPr marL="514350" indent="-514350">
              <a:buAutoNum type="arabicPeriod"/>
            </a:pPr>
            <a:r>
              <a:rPr lang="en-US" sz="1800"/>
              <a:t>Qualify for English and math courses through meeting Pert, ACT or SAT score requirement. </a:t>
            </a:r>
          </a:p>
          <a:p>
            <a:pPr marL="514350" indent="-514350">
              <a:buAutoNum type="arabicPeriod"/>
            </a:pPr>
            <a:r>
              <a:rPr lang="en-US" sz="1800"/>
              <a:t>Have transportation for courses on campus.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2BC0B-68B3-12F6-8DA3-542070A2C205}"/>
              </a:ext>
            </a:extLst>
          </p:cNvPr>
          <p:cNvSpPr/>
          <p:nvPr/>
        </p:nvSpPr>
        <p:spPr>
          <a:xfrm>
            <a:off x="3854144" y="5122435"/>
            <a:ext cx="767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LOOKING TO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AC436-3763-44CD-EC3B-160486E724BC}"/>
              </a:ext>
            </a:extLst>
          </p:cNvPr>
          <p:cNvSpPr txBox="1"/>
          <p:nvPr/>
        </p:nvSpPr>
        <p:spPr>
          <a:xfrm>
            <a:off x="5979379" y="5875833"/>
            <a:ext cx="5374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College Credit with Dual Enrollment</a:t>
            </a:r>
          </a:p>
        </p:txBody>
      </p:sp>
      <p:pic>
        <p:nvPicPr>
          <p:cNvPr id="5" name="Picture 4" descr="A person wearing a viking helmet pointing at the camera&#10;&#10;Description automatically generated">
            <a:extLst>
              <a:ext uri="{FF2B5EF4-FFF2-40B4-BE49-F238E27FC236}">
                <a16:creationId xmlns:a16="http://schemas.microsoft.com/office/drawing/2014/main" id="{C147276F-EDB6-3077-5C83-A85A32A9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527" y="2192675"/>
            <a:ext cx="3868429" cy="4665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81291-6DA8-8F9B-BD44-9B6FFFC0EBC0}"/>
              </a:ext>
            </a:extLst>
          </p:cNvPr>
          <p:cNvSpPr txBox="1"/>
          <p:nvPr/>
        </p:nvSpPr>
        <p:spPr>
          <a:xfrm>
            <a:off x="396509" y="300511"/>
            <a:ext cx="7800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Benefits of Dual Enrollment with SJR</a:t>
            </a:r>
          </a:p>
          <a:p>
            <a:pPr marL="457200" indent="-457200">
              <a:buFontTx/>
              <a:buChar char="-"/>
            </a:pPr>
            <a:r>
              <a:rPr lang="en-US" sz="2400"/>
              <a:t>Earn college credits without end-of-year exam.</a:t>
            </a:r>
          </a:p>
          <a:p>
            <a:pPr marL="457200" indent="-457200">
              <a:buFontTx/>
              <a:buChar char="-"/>
            </a:pPr>
            <a:r>
              <a:rPr lang="en-US" sz="2400"/>
              <a:t>Increase weighted GPA</a:t>
            </a:r>
          </a:p>
          <a:p>
            <a:pPr marL="457200" indent="-457200">
              <a:buFontTx/>
              <a:buChar char="-"/>
            </a:pPr>
            <a:r>
              <a:rPr lang="en-US" sz="2400"/>
              <a:t>Gain college-level course experience</a:t>
            </a:r>
          </a:p>
          <a:p>
            <a:pPr marL="457200" indent="-457200">
              <a:buFontTx/>
              <a:buChar char="-"/>
            </a:pPr>
            <a:r>
              <a:rPr lang="en-US" sz="2400"/>
              <a:t>Earn college credits for free!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C7AFB-613F-F9D9-4D54-6B29585DA745}"/>
              </a:ext>
            </a:extLst>
          </p:cNvPr>
          <p:cNvSpPr txBox="1"/>
          <p:nvPr/>
        </p:nvSpPr>
        <p:spPr>
          <a:xfrm>
            <a:off x="2888857" y="2459980"/>
            <a:ext cx="50332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How to Apply</a:t>
            </a:r>
          </a:p>
          <a:p>
            <a:pPr marL="285750" indent="-285750">
              <a:buFontTx/>
              <a:buChar char="-"/>
            </a:pPr>
            <a:r>
              <a:rPr lang="en-US"/>
              <a:t>Talk to your school counselor during registration.</a:t>
            </a:r>
          </a:p>
          <a:p>
            <a:pPr marL="285750" indent="-285750">
              <a:buFontTx/>
              <a:buChar char="-"/>
            </a:pPr>
            <a:r>
              <a:rPr lang="en-US"/>
              <a:t>Take the PERT test.</a:t>
            </a:r>
          </a:p>
          <a:p>
            <a:pPr marL="285750" indent="-285750">
              <a:buFontTx/>
              <a:buChar char="-"/>
            </a:pPr>
            <a:r>
              <a:rPr lang="en-US"/>
              <a:t>Complete the dual enrollment registration on the SJR website.</a:t>
            </a:r>
          </a:p>
          <a:p>
            <a:pPr marL="285750" indent="-285750">
              <a:buFontTx/>
              <a:buChar char="-"/>
            </a:pPr>
            <a:r>
              <a:rPr lang="en-US"/>
              <a:t>Watch Schoology for updates.</a:t>
            </a:r>
          </a:p>
          <a:p>
            <a:pPr marL="285750" indent="-285750">
              <a:buFontTx/>
              <a:buChar char="-"/>
            </a:pPr>
            <a:r>
              <a:rPr lang="en-US"/>
              <a:t>Work with your counselor to choose courses either at TCHS, online, or at SJR. </a:t>
            </a:r>
          </a:p>
          <a:p>
            <a:pPr marL="742950" indent="-742950" algn="ctr">
              <a:buAutoNum type="arabicPeriod"/>
            </a:pP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65990832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E95B74-3B24-ED85-1184-FC47D013E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22363"/>
            <a:ext cx="11144250" cy="2387600"/>
          </a:xfrm>
        </p:spPr>
        <p:txBody>
          <a:bodyPr>
            <a:normAutofit fontScale="90000"/>
          </a:bodyPr>
          <a:lstStyle/>
          <a:p>
            <a:br>
              <a:rPr lang="en-US" u="sng"/>
            </a:br>
            <a:r>
              <a:rPr lang="en-US" u="sng"/>
              <a:t>Dual Enrollment  Interest Sessions</a:t>
            </a:r>
            <a:br>
              <a:rPr lang="en-US"/>
            </a:br>
            <a:r>
              <a:rPr lang="en-US" sz="4400"/>
              <a:t>December 6th or 20</a:t>
            </a:r>
            <a:r>
              <a:rPr lang="en-US" sz="4400" baseline="30000"/>
              <a:t>th</a:t>
            </a:r>
            <a:r>
              <a:rPr lang="en-US" sz="4400"/>
              <a:t> Toro Time</a:t>
            </a:r>
            <a:br>
              <a:rPr lang="en-US" sz="4400"/>
            </a:br>
            <a:r>
              <a:rPr lang="en-US" sz="4400"/>
              <a:t>in the Auditorium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80F6AF-AF8F-0BBE-EDFF-1A2C9B4091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  <a:p>
            <a:r>
              <a:rPr lang="en-US"/>
              <a:t>You must attend a session if you will do dual enrollment with St. Johns River. Sign up that week in the first-floor guidance office. </a:t>
            </a:r>
          </a:p>
          <a:p>
            <a:endParaRPr lang="en-US"/>
          </a:p>
          <a:p>
            <a:r>
              <a:rPr lang="en-US"/>
              <a:t>Add Schoology code: RCGS-QGPH-RZCG6</a:t>
            </a:r>
          </a:p>
        </p:txBody>
      </p:sp>
    </p:spTree>
    <p:extLst>
      <p:ext uri="{BB962C8B-B14F-4D97-AF65-F5344CB8AC3E}">
        <p14:creationId xmlns:p14="http://schemas.microsoft.com/office/powerpoint/2010/main" val="415299669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6089-2FCD-14D0-8820-D39FD6BA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036" y="-153748"/>
            <a:ext cx="3650182" cy="701174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endParaRPr lang="en-US" sz="360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 fontAlgn="base">
              <a:buNone/>
            </a:pPr>
            <a:r>
              <a:rPr lang="en-US" sz="60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FCTC</a:t>
            </a:r>
            <a:r>
              <a:rPr lang="en-US" sz="36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  <a:p>
            <a:pPr marL="0" indent="0" algn="ctr" fontAlgn="base">
              <a:buNone/>
            </a:pPr>
            <a:r>
              <a:rPr lang="en-US" sz="36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Programs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100"/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Heating, Ventilation, Air Conditioning/Refrigeration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Landscape &amp; Turf Management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Nursery Management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Automotive Service Technology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Culinary Arts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Diesel Systems Technician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Dental Assisting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Medical Assisting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Welding Technology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Horticulture Science and Services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Culinary Arts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Cosmetology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Facials Specialty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Nails Specialty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100"/>
              <a:t>Early Childhood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2BC0B-68B3-12F6-8DA3-542070A2C205}"/>
              </a:ext>
            </a:extLst>
          </p:cNvPr>
          <p:cNvSpPr/>
          <p:nvPr/>
        </p:nvSpPr>
        <p:spPr>
          <a:xfrm>
            <a:off x="-258945" y="157817"/>
            <a:ext cx="89285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LOOKING TO THE FUTURE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AC436-3763-44CD-EC3B-160486E724BC}"/>
              </a:ext>
            </a:extLst>
          </p:cNvPr>
          <p:cNvSpPr txBox="1"/>
          <p:nvPr/>
        </p:nvSpPr>
        <p:spPr>
          <a:xfrm>
            <a:off x="2594078" y="819537"/>
            <a:ext cx="5109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FIRST COAST TECHNICAL COLLEGE</a:t>
            </a:r>
          </a:p>
        </p:txBody>
      </p:sp>
      <p:pic>
        <p:nvPicPr>
          <p:cNvPr id="8" name="Picture 7" descr="A person with a hairdresser's head&#10;&#10;Description automatically generated">
            <a:extLst>
              <a:ext uri="{FF2B5EF4-FFF2-40B4-BE49-F238E27FC236}">
                <a16:creationId xmlns:a16="http://schemas.microsoft.com/office/drawing/2014/main" id="{C9A7991D-EE92-500D-511F-58270FDCD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7" y="4482668"/>
            <a:ext cx="1609585" cy="2144686"/>
          </a:xfrm>
          <a:prstGeom prst="rect">
            <a:avLst/>
          </a:prstGeom>
        </p:spPr>
      </p:pic>
      <p:pic>
        <p:nvPicPr>
          <p:cNvPr id="10" name="Picture 9" descr="A person working on a car&#10;&#10;Description automatically generated">
            <a:extLst>
              <a:ext uri="{FF2B5EF4-FFF2-40B4-BE49-F238E27FC236}">
                <a16:creationId xmlns:a16="http://schemas.microsoft.com/office/drawing/2014/main" id="{560C4D9A-8BDB-6210-8B43-AB6F54C11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75" y="4482668"/>
            <a:ext cx="2902722" cy="2144686"/>
          </a:xfrm>
          <a:prstGeom prst="rect">
            <a:avLst/>
          </a:prstGeom>
        </p:spPr>
      </p:pic>
      <p:pic>
        <p:nvPicPr>
          <p:cNvPr id="12" name="Picture 11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527B1649-B26F-BF56-8A48-21EF7DB70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358" y="4482668"/>
            <a:ext cx="1606914" cy="2144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FA973A-C6F0-9718-508A-3A2D98F8B57E}"/>
              </a:ext>
            </a:extLst>
          </p:cNvPr>
          <p:cNvSpPr txBox="1"/>
          <p:nvPr/>
        </p:nvSpPr>
        <p:spPr>
          <a:xfrm>
            <a:off x="449782" y="1666959"/>
            <a:ext cx="70191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is it?</a:t>
            </a:r>
          </a:p>
          <a:p>
            <a:pPr marL="285750" indent="-285750">
              <a:buFontTx/>
              <a:buChar char="-"/>
            </a:pPr>
            <a:r>
              <a:rPr lang="en-US"/>
              <a:t>Dual Enrollment at FCTC in St. Augustine 1-3 periods of school per day.</a:t>
            </a:r>
          </a:p>
          <a:p>
            <a:pPr marL="285750" indent="-285750">
              <a:buFontTx/>
              <a:buChar char="-"/>
            </a:pPr>
            <a:r>
              <a:rPr lang="en-US"/>
              <a:t>Certifications and possible job placement after graduation. </a:t>
            </a:r>
          </a:p>
          <a:p>
            <a:pPr marL="285750" indent="-285750">
              <a:buFontTx/>
              <a:buChar char="-"/>
            </a:pPr>
            <a:endParaRPr lang="en-US"/>
          </a:p>
          <a:p>
            <a:r>
              <a:rPr lang="en-US"/>
              <a:t>How to apply?</a:t>
            </a:r>
          </a:p>
          <a:p>
            <a:pPr marL="285750" indent="-285750">
              <a:buFontTx/>
              <a:buChar char="-"/>
            </a:pPr>
            <a:r>
              <a:rPr lang="en-US"/>
              <a:t>You must have a 2.0 GPA unweighted</a:t>
            </a:r>
          </a:p>
          <a:p>
            <a:pPr marL="285750" indent="-285750">
              <a:buFontTx/>
              <a:buChar char="-"/>
            </a:pPr>
            <a:r>
              <a:rPr lang="en-US"/>
              <a:t>Good attendance and discipline record</a:t>
            </a:r>
          </a:p>
          <a:p>
            <a:pPr marL="285750" indent="-285750">
              <a:buFontTx/>
              <a:buChar char="-"/>
            </a:pPr>
            <a:r>
              <a:rPr lang="en-US"/>
              <a:t>Have transportation to FCTC campus</a:t>
            </a:r>
          </a:p>
          <a:p>
            <a:pPr marL="285750" indent="-285750">
              <a:buFontTx/>
              <a:buChar char="-"/>
            </a:pPr>
            <a:r>
              <a:rPr lang="en-US"/>
              <a:t>Apply with school counselor. Opens January, Closes March 11</a:t>
            </a:r>
            <a:r>
              <a:rPr lang="en-US" baseline="30000"/>
              <a:t>th</a:t>
            </a:r>
            <a:r>
              <a:rPr lang="en-US"/>
              <a:t>.</a:t>
            </a:r>
          </a:p>
          <a:p>
            <a:pPr marL="285750" indent="-28575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582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F99F7-06D1-CC17-8955-50F172A1712C}"/>
              </a:ext>
            </a:extLst>
          </p:cNvPr>
          <p:cNvSpPr txBox="1"/>
          <p:nvPr/>
        </p:nvSpPr>
        <p:spPr>
          <a:xfrm>
            <a:off x="838200" y="459863"/>
            <a:ext cx="10515600" cy="100459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    </a:t>
            </a:r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Post-Secondary and Concordant Testing Information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F4669-2DC8-4DC0-B338-DB269866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561" y="1853597"/>
            <a:ext cx="8357699" cy="4239719"/>
          </a:xfrm>
        </p:spPr>
        <p:txBody>
          <a:bodyPr>
            <a:normAutofit/>
          </a:bodyPr>
          <a:lstStyle/>
          <a:p>
            <a:pPr algn="ctr" defTabSz="676656"/>
            <a:endParaRPr lang="en-US" sz="1036" kern="1200">
              <a:solidFill>
                <a:schemeClr val="tx1"/>
              </a:solidFill>
              <a:latin typeface="Calisto MT"/>
              <a:ea typeface="+mj-ea"/>
              <a:cs typeface="Calibri Light"/>
            </a:endParaRPr>
          </a:p>
          <a:p>
            <a:pPr algn="ctr" defTabSz="676656"/>
            <a:endParaRPr lang="en-US" sz="1480" kern="1200">
              <a:solidFill>
                <a:schemeClr val="tx1"/>
              </a:solidFill>
              <a:latin typeface="+mj-lt"/>
              <a:ea typeface="+mj-ea"/>
              <a:cs typeface="Calibri Light"/>
            </a:endParaRPr>
          </a:p>
          <a:p>
            <a:pPr algn="ctr"/>
            <a:endParaRPr lang="en-US"/>
          </a:p>
        </p:txBody>
      </p:sp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53C203E6-9AAD-2D7F-89C7-F65AAA25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18" y="1800911"/>
            <a:ext cx="3552276" cy="3440816"/>
          </a:xfrm>
          <a:prstGeom prst="rect">
            <a:avLst/>
          </a:prstGeom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EEECC84A-0875-EA9A-D11C-DEE83474B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26" y="1851194"/>
            <a:ext cx="3629729" cy="3305287"/>
          </a:xfrm>
          <a:prstGeom prst="rect">
            <a:avLst/>
          </a:prstGeom>
        </p:spPr>
      </p:pic>
      <p:pic>
        <p:nvPicPr>
          <p:cNvPr id="5" name="Picture 4" descr="A group of black text&#10;&#10;Description automatically generated">
            <a:extLst>
              <a:ext uri="{FF2B5EF4-FFF2-40B4-BE49-F238E27FC236}">
                <a16:creationId xmlns:a16="http://schemas.microsoft.com/office/drawing/2014/main" id="{82D21E6E-61C2-66CA-5896-6FA1D0B66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901" y="5321528"/>
            <a:ext cx="2286258" cy="8307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47D45-3FF5-2E1C-0D80-035631C85D5E}"/>
              </a:ext>
            </a:extLst>
          </p:cNvPr>
          <p:cNvSpPr txBox="1"/>
          <p:nvPr/>
        </p:nvSpPr>
        <p:spPr>
          <a:xfrm>
            <a:off x="5880073" y="5277558"/>
            <a:ext cx="5265057" cy="9123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76656">
              <a:spcAft>
                <a:spcPts val="600"/>
              </a:spcAft>
            </a:pPr>
            <a:r>
              <a:rPr lang="en-US" sz="1332" b="1" kern="1200">
                <a:solidFill>
                  <a:schemeClr val="accent2"/>
                </a:solidFill>
                <a:latin typeface="+mn-lt"/>
                <a:ea typeface="+mn-ea"/>
                <a:cs typeface="Calibri"/>
              </a:rPr>
              <a:t>Most colleges and Bright Futures have a testing requirement to determine eligibility. Even if schools state that they are 'test-optional,' often, you will still need testing to qualify for additional scholarships at the school you are applying.</a:t>
            </a:r>
            <a:endParaRPr lang="en-US" b="1">
              <a:solidFill>
                <a:schemeClr val="accent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16321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logo with a snake head&#10;&#10;Description automatically generated">
            <a:extLst>
              <a:ext uri="{FF2B5EF4-FFF2-40B4-BE49-F238E27FC236}">
                <a16:creationId xmlns:a16="http://schemas.microsoft.com/office/drawing/2014/main" id="{C33D0C5A-8608-C6B8-6F57-C8A9A001D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03" y="5137213"/>
            <a:ext cx="2481262" cy="2481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F4669-2DC8-4DC0-B338-DB269866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13" y="485775"/>
            <a:ext cx="3821084" cy="5719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>
                <a:latin typeface="Bahnschrift SemiBold"/>
              </a:rPr>
              <a:t>WHAT ARE COLLEGES LOOKING FOR?</a:t>
            </a:r>
            <a:br>
              <a:rPr lang="en-US" sz="2000"/>
            </a:br>
            <a:br>
              <a:rPr lang="en-US" sz="2000"/>
            </a:br>
            <a:r>
              <a:rPr lang="en-US" sz="2000"/>
              <a:t>Well-rounded students</a:t>
            </a:r>
            <a:br>
              <a:rPr lang="en-US" sz="2000"/>
            </a:br>
            <a:br>
              <a:rPr lang="en-US" sz="2000"/>
            </a:br>
            <a:r>
              <a:rPr lang="en-US" sz="2000"/>
              <a:t>GPA Recalculated</a:t>
            </a:r>
            <a:br>
              <a:rPr lang="en-US" sz="2000"/>
            </a:br>
            <a:br>
              <a:rPr lang="en-US" sz="2000"/>
            </a:br>
            <a:r>
              <a:rPr lang="en-US" sz="2000"/>
              <a:t>Test scores (ACT, CLT, and SAT) </a:t>
            </a:r>
            <a:br>
              <a:rPr lang="en-US" sz="2000"/>
            </a:br>
            <a:br>
              <a:rPr lang="en-US" sz="2000"/>
            </a:br>
            <a:r>
              <a:rPr lang="en-US" sz="2000"/>
              <a:t>Rigor of Courses </a:t>
            </a:r>
            <a:br>
              <a:rPr lang="en-US" sz="2000"/>
            </a:br>
            <a:r>
              <a:rPr lang="en-US" sz="2000"/>
              <a:t>(Dual Enrollment, AP, Honors) </a:t>
            </a:r>
            <a:br>
              <a:rPr lang="en-US" sz="2000"/>
            </a:br>
            <a:br>
              <a:rPr lang="en-US" sz="2000"/>
            </a:br>
            <a:r>
              <a:rPr lang="en-US" sz="2000"/>
              <a:t>Extra-curricular and leadership activities </a:t>
            </a:r>
            <a:br>
              <a:rPr lang="en-US" sz="2000"/>
            </a:br>
            <a:r>
              <a:rPr lang="en-US" sz="2000"/>
              <a:t>– Quality, not Quantity</a:t>
            </a:r>
            <a:br>
              <a:rPr lang="en-US" sz="2000"/>
            </a:br>
            <a:br>
              <a:rPr lang="en-US" sz="2000"/>
            </a:br>
            <a:r>
              <a:rPr lang="en-US" sz="2000"/>
              <a:t>Your Essay. Your story.</a:t>
            </a:r>
            <a:br>
              <a:rPr lang="en-US" sz="2000"/>
            </a:br>
            <a:br>
              <a:rPr lang="en-US" sz="2000"/>
            </a:br>
            <a:r>
              <a:rPr lang="en-US" sz="2000"/>
              <a:t>Teacher recommendations for some universities</a:t>
            </a:r>
          </a:p>
        </p:txBody>
      </p:sp>
      <p:pic>
        <p:nvPicPr>
          <p:cNvPr id="4" name="Picture 3" descr="A logo of a panther&#10;&#10;Description automatically generated">
            <a:extLst>
              <a:ext uri="{FF2B5EF4-FFF2-40B4-BE49-F238E27FC236}">
                <a16:creationId xmlns:a16="http://schemas.microsoft.com/office/drawing/2014/main" id="{F78BBD17-5254-5D04-411F-755E5BE56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93" y="1918708"/>
            <a:ext cx="1895475" cy="2457450"/>
          </a:xfrm>
          <a:prstGeom prst="rect">
            <a:avLst/>
          </a:prstGeom>
        </p:spPr>
      </p:pic>
      <p:pic>
        <p:nvPicPr>
          <p:cNvPr id="9" name="Picture 8" descr="A logo of a gator&#10;&#10;Description automatically generated">
            <a:extLst>
              <a:ext uri="{FF2B5EF4-FFF2-40B4-BE49-F238E27FC236}">
                <a16:creationId xmlns:a16="http://schemas.microsoft.com/office/drawing/2014/main" id="{3C6EBEE0-924C-ABC5-ADBA-8E447E93D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562" y="3547483"/>
            <a:ext cx="2752725" cy="1657350"/>
          </a:xfrm>
          <a:prstGeom prst="rect">
            <a:avLst/>
          </a:prstGeom>
        </p:spPr>
      </p:pic>
      <p:pic>
        <p:nvPicPr>
          <p:cNvPr id="13" name="Picture 12" descr="A logo with blue text&#10;&#10;Description automatically generated">
            <a:extLst>
              <a:ext uri="{FF2B5EF4-FFF2-40B4-BE49-F238E27FC236}">
                <a16:creationId xmlns:a16="http://schemas.microsoft.com/office/drawing/2014/main" id="{381E49A2-C536-E74B-4899-DB8F6625B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4" y="2464699"/>
            <a:ext cx="2900550" cy="1069524"/>
          </a:xfrm>
          <a:prstGeom prst="rect">
            <a:avLst/>
          </a:prstGeom>
        </p:spPr>
      </p:pic>
      <p:pic>
        <p:nvPicPr>
          <p:cNvPr id="17" name="Picture 16" descr="A logo of a football team&#10;&#10;Description automatically generated">
            <a:extLst>
              <a:ext uri="{FF2B5EF4-FFF2-40B4-BE49-F238E27FC236}">
                <a16:creationId xmlns:a16="http://schemas.microsoft.com/office/drawing/2014/main" id="{D192135B-9C79-9F75-5B73-B6D9B2F48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34" y="798874"/>
            <a:ext cx="1306605" cy="804379"/>
          </a:xfrm>
          <a:prstGeom prst="rect">
            <a:avLst/>
          </a:prstGeom>
        </p:spPr>
      </p:pic>
      <p:pic>
        <p:nvPicPr>
          <p:cNvPr id="21" name="Picture 20" descr="A logo with text on it&#10;&#10;Description automatically generated">
            <a:extLst>
              <a:ext uri="{FF2B5EF4-FFF2-40B4-BE49-F238E27FC236}">
                <a16:creationId xmlns:a16="http://schemas.microsoft.com/office/drawing/2014/main" id="{AEB62A58-F153-662B-DDC4-5597F470A5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512" y="-250265"/>
            <a:ext cx="3419475" cy="1333500"/>
          </a:xfrm>
          <a:prstGeom prst="rect">
            <a:avLst/>
          </a:prstGeom>
        </p:spPr>
      </p:pic>
      <p:pic>
        <p:nvPicPr>
          <p:cNvPr id="23" name="Picture 22" descr="A yellow horse with a star and a black text&#10;&#10;Description automatically generated">
            <a:extLst>
              <a:ext uri="{FF2B5EF4-FFF2-40B4-BE49-F238E27FC236}">
                <a16:creationId xmlns:a16="http://schemas.microsoft.com/office/drawing/2014/main" id="{BF62C089-747B-480E-2721-F67D4C711E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158" y="191721"/>
            <a:ext cx="2562225" cy="1781175"/>
          </a:xfrm>
          <a:prstGeom prst="rect">
            <a:avLst/>
          </a:prstGeom>
        </p:spPr>
      </p:pic>
      <p:pic>
        <p:nvPicPr>
          <p:cNvPr id="27" name="Picture 26" descr="A logo with blue and white text&#10;&#10;Description automatically generated">
            <a:extLst>
              <a:ext uri="{FF2B5EF4-FFF2-40B4-BE49-F238E27FC236}">
                <a16:creationId xmlns:a16="http://schemas.microsoft.com/office/drawing/2014/main" id="{D04D59E7-D92B-AE6E-72D4-09716E8E1D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92" y="3524901"/>
            <a:ext cx="1883260" cy="2481262"/>
          </a:xfrm>
          <a:prstGeom prst="rect">
            <a:avLst/>
          </a:prstGeom>
        </p:spPr>
      </p:pic>
      <p:pic>
        <p:nvPicPr>
          <p:cNvPr id="29" name="Picture 28" descr="A green and white logo&#10;&#10;Description automatically generated">
            <a:extLst>
              <a:ext uri="{FF2B5EF4-FFF2-40B4-BE49-F238E27FC236}">
                <a16:creationId xmlns:a16="http://schemas.microsoft.com/office/drawing/2014/main" id="{A63A2FDC-E0FA-8ABB-0925-D5434C233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9" y="5224546"/>
            <a:ext cx="2913132" cy="1638637"/>
          </a:xfrm>
          <a:prstGeom prst="rect">
            <a:avLst/>
          </a:prstGeom>
        </p:spPr>
      </p:pic>
      <p:pic>
        <p:nvPicPr>
          <p:cNvPr id="19" name="Picture 18" descr="A logo of a college football team&#10;&#10;Description automatically generated">
            <a:extLst>
              <a:ext uri="{FF2B5EF4-FFF2-40B4-BE49-F238E27FC236}">
                <a16:creationId xmlns:a16="http://schemas.microsoft.com/office/drawing/2014/main" id="{D0BF70F7-B330-BDF1-8579-5D39003845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970" y="1413593"/>
            <a:ext cx="1883260" cy="1422242"/>
          </a:xfrm>
          <a:prstGeom prst="rect">
            <a:avLst/>
          </a:prstGeom>
        </p:spPr>
      </p:pic>
      <p:pic>
        <p:nvPicPr>
          <p:cNvPr id="7" name="Picture 6" descr="A logo of a university&#10;&#10;Description automatically generated">
            <a:extLst>
              <a:ext uri="{FF2B5EF4-FFF2-40B4-BE49-F238E27FC236}">
                <a16:creationId xmlns:a16="http://schemas.microsoft.com/office/drawing/2014/main" id="{D846421F-704D-53E8-1690-C6D0B2907D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47" y="4614791"/>
            <a:ext cx="2085975" cy="2190750"/>
          </a:xfrm>
          <a:prstGeom prst="rect">
            <a:avLst/>
          </a:prstGeom>
        </p:spPr>
      </p:pic>
      <p:pic>
        <p:nvPicPr>
          <p:cNvPr id="31" name="Picture 30" descr="A purple and white logo&#10;&#10;Description automatically generated">
            <a:extLst>
              <a:ext uri="{FF2B5EF4-FFF2-40B4-BE49-F238E27FC236}">
                <a16:creationId xmlns:a16="http://schemas.microsoft.com/office/drawing/2014/main" id="{69C9C18E-E4A6-9D7C-474C-724BD672A1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687" y="1413593"/>
            <a:ext cx="2459806" cy="2459806"/>
          </a:xfrm>
          <a:prstGeom prst="rect">
            <a:avLst/>
          </a:prstGeom>
        </p:spPr>
      </p:pic>
      <p:pic>
        <p:nvPicPr>
          <p:cNvPr id="33" name="Picture 32" descr="A logo for a college&#10;&#10;Description automatically generated">
            <a:extLst>
              <a:ext uri="{FF2B5EF4-FFF2-40B4-BE49-F238E27FC236}">
                <a16:creationId xmlns:a16="http://schemas.microsoft.com/office/drawing/2014/main" id="{0626BAAA-075C-6FDE-3A24-C5EEF4E1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63" y="3524901"/>
            <a:ext cx="1923453" cy="20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7531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8D14B-830A-68E7-507D-E55F12F2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53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cs typeface="Calibri Light"/>
              </a:rPr>
              <a:t>Florida SUS Matrix</a:t>
            </a:r>
          </a:p>
        </p:txBody>
      </p:sp>
      <p:pic>
        <p:nvPicPr>
          <p:cNvPr id="4" name="Content Placeholder 3" descr="A screenshot of a graph&#10;&#10;Description automatically generated">
            <a:extLst>
              <a:ext uri="{FF2B5EF4-FFF2-40B4-BE49-F238E27FC236}">
                <a16:creationId xmlns:a16="http://schemas.microsoft.com/office/drawing/2014/main" id="{5F666FCA-1E35-277D-9CFC-A84DD4DAE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74" y="1063191"/>
            <a:ext cx="11806051" cy="5460570"/>
          </a:xfrm>
        </p:spPr>
      </p:pic>
    </p:spTree>
    <p:extLst>
      <p:ext uri="{BB962C8B-B14F-4D97-AF65-F5344CB8AC3E}">
        <p14:creationId xmlns:p14="http://schemas.microsoft.com/office/powerpoint/2010/main" val="29713218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8E95FD7-5458-30B5-588E-00A9DBC59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3071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Bright Futures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473F7-D3C8-1332-58D1-9BA310A1C3CF}"/>
              </a:ext>
            </a:extLst>
          </p:cNvPr>
          <p:cNvSpPr txBox="1"/>
          <p:nvPr/>
        </p:nvSpPr>
        <p:spPr>
          <a:xfrm>
            <a:off x="149792" y="1560347"/>
            <a:ext cx="4718578" cy="49511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Bright Futures will recalculate your GPA based on the 16 credits listed on the table to the right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If you have more credits in one or more of the categories e.g. you have 4 science credits, they will take your best 3 for eligibility 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Submit your service/work hours by the end of your junior year to ensure that portion of your scholarship is already entered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75 for Medallion Scholarship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100 for Academic Scholarship 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Consider taking the ACT/SAT/CLT in the spring of your junior year, if you are college bound, to have baseline scores and determine Bright Futures eligibility </a:t>
            </a:r>
            <a:endParaRPr lang="en-US" sz="1600">
              <a:solidFill>
                <a:srgbClr val="FFFFFF"/>
              </a:solidFill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  <a:cs typeface="Calibri"/>
              </a:rPr>
              <a:t>Bright Futures is an automatic scholarship that covers the academic portion of 4-year university, trade school, or community college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  <a:cs typeface="Calibri"/>
              </a:rPr>
              <a:t>All students should apply October of their senior year, regardless of your post-secondary plans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4AEEF4D2-C8C2-E17B-CBF5-53E052657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48" y="787114"/>
            <a:ext cx="4081713" cy="5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371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Red marker on a calendar">
            <a:extLst>
              <a:ext uri="{FF2B5EF4-FFF2-40B4-BE49-F238E27FC236}">
                <a16:creationId xmlns:a16="http://schemas.microsoft.com/office/drawing/2014/main" id="{8A253906-2C36-F0F9-5296-FD55BB86F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latin typeface="Open Sans Bold"/>
              </a:rPr>
              <a:t>11th Grade Checklist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64E1A5A-8609-4ABA-9F44-12C8664F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Career shines</a:t>
            </a:r>
          </a:p>
          <a:p>
            <a:r>
              <a:rPr lang="en-US" sz="2000"/>
              <a:t>College/Career Exploration</a:t>
            </a:r>
            <a:endParaRPr lang="en-US" sz="2000">
              <a:cs typeface="Calibri"/>
            </a:endParaRPr>
          </a:p>
          <a:p>
            <a:r>
              <a:rPr lang="en-US" sz="2000"/>
              <a:t>Senior Scheduling (Strength of Schedule)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Planning an ACT/SAT/CLT exam for spring of junior year if you are college bound to get baseline scores</a:t>
            </a:r>
          </a:p>
          <a:p>
            <a:r>
              <a:rPr lang="en-US" sz="2000">
                <a:cs typeface="Calibri"/>
              </a:rPr>
              <a:t>Submitting service/work hours for Bright Futures eligibility 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776300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b="1"/>
              <a:t>Seek Assistance</a:t>
            </a:r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>
                <a:cs typeface="Calibri"/>
              </a:rPr>
              <a:t>Did you plan a time to do a career assessment? (Career Shines or Naviance)</a:t>
            </a:r>
            <a:endParaRPr lang="en-US"/>
          </a:p>
          <a:p>
            <a:pPr lvl="1"/>
            <a:r>
              <a:rPr lang="en-US"/>
              <a:t>Do you use Toro Time to meet with teachers?</a:t>
            </a:r>
          </a:p>
          <a:p>
            <a:pPr lvl="1"/>
            <a:r>
              <a:rPr lang="en-US"/>
              <a:t>Do you take advantage of NHS tutoring?</a:t>
            </a:r>
            <a:endParaRPr lang="en-US">
              <a:cs typeface="Calibri"/>
            </a:endParaRPr>
          </a:p>
          <a:p>
            <a:pPr lvl="1"/>
            <a:r>
              <a:rPr lang="en-US"/>
              <a:t>Do you and your guardian communicate challenges with your teacher?</a:t>
            </a:r>
            <a:endParaRPr lang="en-US">
              <a:cs typeface="Calibri"/>
            </a:endParaRPr>
          </a:p>
          <a:p>
            <a:pPr lvl="1"/>
            <a:r>
              <a:rPr lang="en-US"/>
              <a:t>Ask someone who supports you at home to hold you accountable?</a:t>
            </a:r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4" name="Picture 3" descr="Students in class">
            <a:extLst>
              <a:ext uri="{FF2B5EF4-FFF2-40B4-BE49-F238E27FC236}">
                <a16:creationId xmlns:a16="http://schemas.microsoft.com/office/drawing/2014/main" id="{8390C32A-FA36-752E-D2D3-95321EA61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r="15874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78802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>
                <a:solidFill>
                  <a:srgbClr val="595959"/>
                </a:solidFill>
              </a:rPr>
              <a:t>Get Organized</a:t>
            </a:r>
            <a:endParaRPr lang="en-US" sz="3200">
              <a:solidFill>
                <a:srgbClr val="595959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pPr lvl="1"/>
            <a:r>
              <a:rPr lang="en-US" sz="2000">
                <a:solidFill>
                  <a:srgbClr val="595959"/>
                </a:solidFill>
              </a:rPr>
              <a:t>Do you use your planner to write down homework &amp; test dates?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Do you check your HAC to make sure you turned in assignments?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Do you check Schoology to review classwork?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How do you organize your backpack?</a:t>
            </a:r>
          </a:p>
          <a:p>
            <a:pPr lvl="1"/>
            <a:r>
              <a:rPr lang="en-US" sz="2000">
                <a:solidFill>
                  <a:srgbClr val="595959"/>
                </a:solidFill>
              </a:rPr>
              <a:t>Do you set aside a time to plan for the week?</a:t>
            </a:r>
          </a:p>
          <a:p>
            <a:endParaRPr lang="en-US" sz="2000">
              <a:solidFill>
                <a:srgbClr val="595959"/>
              </a:solidFill>
            </a:endParaRPr>
          </a:p>
        </p:txBody>
      </p:sp>
      <p:pic>
        <p:nvPicPr>
          <p:cNvPr id="5" name="Picture 4" descr="Hands writing in notebook">
            <a:extLst>
              <a:ext uri="{FF2B5EF4-FFF2-40B4-BE49-F238E27FC236}">
                <a16:creationId xmlns:a16="http://schemas.microsoft.com/office/drawing/2014/main" id="{B58A6F44-F161-7EB3-7555-3D141215D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4" r="30196" b="-2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073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24EBC-C8BA-45BE-83E9-C45516DD1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9978" y="741391"/>
            <a:ext cx="336923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b="1"/>
              <a:t>Tocoi Creek Counseling Department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A01A14-C178-FF58-8F13-B703E5F019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9" r="13049"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53563-CCE0-4DBD-9E60-E6F851D32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9978" y="2533476"/>
            <a:ext cx="4062849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Elizabeth Wright                    Early College Program &amp; A’s 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Artina Coma                           B-Dh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Laura Kuhel                            Di-I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Alyssa Socket                         J-</a:t>
            </a:r>
            <a:r>
              <a:rPr lang="en-US" sz="1200" err="1"/>
              <a:t>Ml</a:t>
            </a:r>
            <a:endParaRPr lang="en-US" sz="1200" err="1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Rachel Blount                       Mo- Sa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Linda M. Smith                     Sc-Z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200"/>
              <a:t>Susan Basil                            Guidance Secretary                     </a:t>
            </a:r>
            <a:endParaRPr lang="en-US" sz="120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 i="1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77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290" y="898395"/>
            <a:ext cx="6483258" cy="914643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Muli Bold"/>
              </a:rPr>
              <a:t>Get Involved</a:t>
            </a:r>
            <a:endParaRPr lang="en-US" sz="54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5000" y="1992294"/>
            <a:ext cx="6290033" cy="4324237"/>
          </a:xfrm>
        </p:spPr>
        <p:txBody>
          <a:bodyPr>
            <a:normAutofit/>
          </a:bodyPr>
          <a:lstStyle/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>
                <a:latin typeface="Muli Regular"/>
              </a:rPr>
              <a:t>Look to get involved with our school community. This is a great way to begin your resume. Look for virtual community service opportunities as well. </a:t>
            </a: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endParaRPr lang="en-US" sz="2400">
              <a:latin typeface="Muli Regular"/>
            </a:endParaRP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>
                <a:latin typeface="Muli Regular"/>
              </a:rPr>
              <a:t>Check out the Clubs and Activities Section on the </a:t>
            </a:r>
            <a:r>
              <a:rPr lang="en-US" sz="2400" err="1">
                <a:latin typeface="Muli Regular"/>
              </a:rPr>
              <a:t>Tocoi</a:t>
            </a:r>
            <a:r>
              <a:rPr lang="en-US" sz="2400">
                <a:latin typeface="Muli Regular"/>
              </a:rPr>
              <a:t> Creek High School website for a full list of clubs. </a:t>
            </a: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endParaRPr lang="en-US" sz="2400">
              <a:latin typeface="Muli Regular"/>
            </a:endParaRPr>
          </a:p>
          <a:p>
            <a:pPr marL="0" lvl="0" indent="0">
              <a:lnSpc>
                <a:spcPts val="2430"/>
              </a:lnSpc>
              <a:spcBef>
                <a:spcPts val="0"/>
              </a:spcBef>
              <a:buNone/>
              <a:defRPr/>
            </a:pPr>
            <a:r>
              <a:rPr lang="en-US" sz="2400">
                <a:latin typeface="Muli Regular"/>
              </a:rPr>
              <a:t>Can’t stay after school? Multiple clubs meet during Toro Time if you do not have an obligation.</a:t>
            </a:r>
          </a:p>
          <a:p>
            <a:endParaRPr lang="en-US" sz="220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EA68562-7C18-9164-1B99-0EA0F5FA25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88881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DC">
                  <p:embed/>
                </p:oleObj>
              </mc:Choice>
              <mc:Fallback>
                <p:oleObj name="Acrobat Document" r:id="rId2" imgW="0" imgH="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EA68562-7C18-9164-1B99-0EA0F5FA25C2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C90143B-72C2-313B-9216-2A9382D11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360116"/>
              </p:ext>
            </p:extLst>
          </p:nvPr>
        </p:nvGraphicFramePr>
        <p:xfrm>
          <a:off x="350873" y="1124833"/>
          <a:ext cx="4186237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829144" imgH="7543800" progId="AcroExch.Document.DC">
                  <p:embed/>
                </p:oleObj>
              </mc:Choice>
              <mc:Fallback>
                <p:oleObj name="Acrobat Document" r:id="rId3" imgW="5829144" imgH="7543800" progId="AcroExch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C90143B-72C2-313B-9216-2A9382D116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0873" y="1124833"/>
                        <a:ext cx="4186237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19697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en-US" sz="3200" b="1">
                <a:solidFill>
                  <a:srgbClr val="595959"/>
                </a:solidFill>
              </a:rPr>
              <a:t>Community Service and Work Hours</a:t>
            </a:r>
            <a:endParaRPr lang="en-US" sz="3200">
              <a:solidFill>
                <a:srgbClr val="595959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r>
              <a:rPr lang="en-US" sz="1400">
                <a:solidFill>
                  <a:srgbClr val="595959"/>
                </a:solidFill>
              </a:rPr>
              <a:t>Not needed for graduation</a:t>
            </a:r>
          </a:p>
          <a:p>
            <a:r>
              <a:rPr lang="en-US" sz="1400">
                <a:solidFill>
                  <a:srgbClr val="595959"/>
                </a:solidFill>
              </a:rPr>
              <a:t>Needed for $$ (scholarships, including Bright Futures)</a:t>
            </a:r>
          </a:p>
          <a:p>
            <a:r>
              <a:rPr lang="en-US" sz="1400">
                <a:solidFill>
                  <a:srgbClr val="595959"/>
                </a:solidFill>
              </a:rPr>
              <a:t>Community service verification letters and work hours can be turned into the school counseling offices on the 1</a:t>
            </a:r>
            <a:r>
              <a:rPr lang="en-US" sz="1400" baseline="30000">
                <a:solidFill>
                  <a:srgbClr val="595959"/>
                </a:solidFill>
              </a:rPr>
              <a:t>st</a:t>
            </a:r>
            <a:r>
              <a:rPr lang="en-US" sz="1400">
                <a:solidFill>
                  <a:srgbClr val="595959"/>
                </a:solidFill>
              </a:rPr>
              <a:t> and 3</a:t>
            </a:r>
            <a:r>
              <a:rPr lang="en-US" sz="1400" baseline="30000">
                <a:solidFill>
                  <a:srgbClr val="595959"/>
                </a:solidFill>
              </a:rPr>
              <a:t>rd</a:t>
            </a:r>
            <a:r>
              <a:rPr lang="en-US" sz="1400">
                <a:solidFill>
                  <a:srgbClr val="595959"/>
                </a:solidFill>
              </a:rPr>
              <a:t> floor of the academic building</a:t>
            </a:r>
          </a:p>
          <a:p>
            <a:r>
              <a:rPr lang="en-US" sz="1400">
                <a:solidFill>
                  <a:srgbClr val="595959"/>
                </a:solidFill>
              </a:rPr>
              <a:t>Your goal should be to finish 100 hours of community service by the end of 11</a:t>
            </a:r>
            <a:r>
              <a:rPr lang="en-US" sz="1400" baseline="30000">
                <a:solidFill>
                  <a:srgbClr val="595959"/>
                </a:solidFill>
              </a:rPr>
              <a:t>th</a:t>
            </a:r>
            <a:r>
              <a:rPr lang="en-US" sz="1400">
                <a:solidFill>
                  <a:srgbClr val="595959"/>
                </a:solidFill>
              </a:rPr>
              <a:t> grade</a:t>
            </a:r>
          </a:p>
          <a:p>
            <a:r>
              <a:rPr lang="en-US" sz="1400">
                <a:solidFill>
                  <a:srgbClr val="595959"/>
                </a:solidFill>
              </a:rPr>
              <a:t>We suggest students keep a copy of the community service verification letters and submit hours as they are completed (Do not wait until senior year and have 200 hours)</a:t>
            </a:r>
          </a:p>
          <a:p>
            <a:r>
              <a:rPr lang="en-US" sz="1400">
                <a:solidFill>
                  <a:srgbClr val="595959"/>
                </a:solidFill>
              </a:rPr>
              <a:t>Students may now combine work and service hours for Bright Futures eligibility </a:t>
            </a:r>
          </a:p>
          <a:p>
            <a:endParaRPr lang="en-US" sz="1400">
              <a:solidFill>
                <a:srgbClr val="595959"/>
              </a:solidFill>
            </a:endParaRPr>
          </a:p>
        </p:txBody>
      </p:sp>
      <p:pic>
        <p:nvPicPr>
          <p:cNvPr id="4" name="Picture 3" descr="Sea of hands in the middle">
            <a:extLst>
              <a:ext uri="{FF2B5EF4-FFF2-40B4-BE49-F238E27FC236}">
                <a16:creationId xmlns:a16="http://schemas.microsoft.com/office/drawing/2014/main" id="{E4B2111A-4CCD-09C7-8992-F42318097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r="22767" b="-2"/>
          <a:stretch/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805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471" y="1107906"/>
            <a:ext cx="10515600" cy="1124949"/>
          </a:xfrm>
        </p:spPr>
        <p:txBody>
          <a:bodyPr>
            <a:normAutofit/>
          </a:bodyPr>
          <a:lstStyle/>
          <a:p>
            <a:r>
              <a:rPr lang="en-US" b="1"/>
              <a:t>School Counselors are Here to Help</a:t>
            </a:r>
          </a:p>
        </p:txBody>
      </p:sp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56531017-5B8B-4CE8-8523-F5D354D31F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0330922"/>
              </p:ext>
            </p:extLst>
          </p:nvPr>
        </p:nvGraphicFramePr>
        <p:xfrm>
          <a:off x="567950" y="2639965"/>
          <a:ext cx="10995518" cy="3536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395346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BF39E01-5BCB-38F0-E32F-7F57DFB9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740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can I control?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Content Placeholder 5" descr="A circle with different colored words&#10;&#10;Description automatically generated with medium confidence">
            <a:extLst>
              <a:ext uri="{FF2B5EF4-FFF2-40B4-BE49-F238E27FC236}">
                <a16:creationId xmlns:a16="http://schemas.microsoft.com/office/drawing/2014/main" id="{BF47678F-FE66-2836-5679-8FE67D4805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9" y="1700784"/>
            <a:ext cx="3776151" cy="378561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A11B562-2AF3-8A24-7306-5C1A9FEC27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21072" y="2421683"/>
            <a:ext cx="4765949" cy="33534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How I treat others?</a:t>
            </a:r>
          </a:p>
          <a:p>
            <a:r>
              <a:rPr lang="en-US" sz="1800">
                <a:solidFill>
                  <a:schemeClr val="tx2"/>
                </a:solidFill>
              </a:rPr>
              <a:t>What I post on social media?</a:t>
            </a:r>
          </a:p>
          <a:p>
            <a:r>
              <a:rPr lang="en-US" sz="1800">
                <a:solidFill>
                  <a:schemeClr val="tx2"/>
                </a:solidFill>
              </a:rPr>
              <a:t>That formative I failed last week?</a:t>
            </a:r>
          </a:p>
          <a:p>
            <a:r>
              <a:rPr lang="en-US" sz="1800">
                <a:solidFill>
                  <a:schemeClr val="tx2"/>
                </a:solidFill>
              </a:rPr>
              <a:t>Being cut from my sports team?</a:t>
            </a:r>
          </a:p>
          <a:p>
            <a:r>
              <a:rPr lang="en-US" sz="1800">
                <a:solidFill>
                  <a:schemeClr val="tx2"/>
                </a:solidFill>
              </a:rPr>
              <a:t>Not being invited to an event?</a:t>
            </a:r>
          </a:p>
          <a:p>
            <a:r>
              <a:rPr lang="en-US" sz="1800">
                <a:solidFill>
                  <a:schemeClr val="tx2"/>
                </a:solidFill>
              </a:rPr>
              <a:t>Joining a new club?</a:t>
            </a:r>
          </a:p>
          <a:p>
            <a:r>
              <a:rPr lang="en-US" sz="1800">
                <a:solidFill>
                  <a:schemeClr val="tx2"/>
                </a:solidFill>
              </a:rPr>
              <a:t>Talking to my teacher when I am struggling?</a:t>
            </a:r>
          </a:p>
          <a:p>
            <a:r>
              <a:rPr lang="en-US" sz="1800">
                <a:solidFill>
                  <a:schemeClr val="tx2"/>
                </a:solidFill>
              </a:rPr>
              <a:t>Being kind to everyone?</a:t>
            </a:r>
          </a:p>
        </p:txBody>
      </p:sp>
    </p:spTree>
    <p:extLst>
      <p:ext uri="{BB962C8B-B14F-4D97-AF65-F5344CB8AC3E}">
        <p14:creationId xmlns:p14="http://schemas.microsoft.com/office/powerpoint/2010/main" val="375912185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314FD5-A511-2967-E211-2C5070DEC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Help Promote Student Safety and Wellness</a:t>
            </a:r>
            <a:br>
              <a:rPr lang="en-US" sz="3400"/>
            </a:br>
            <a:endParaRPr lang="en-US" sz="3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A93167-4C4E-7BFF-5C3C-78EE313F4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/>
              <a:t>Think before you post on social media if it could be harmful to others.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/>
              <a:t>Tell someone. If you witness bullying online or in school, tell a trusted adult, your counselor or the dean's office.</a:t>
            </a:r>
            <a:endParaRPr lang="en-US" sz="1200"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/>
              <a:t>Demonstrate Kindness. This is checking yourself:</a:t>
            </a:r>
            <a:endParaRPr lang="en-US" sz="1200">
              <a:cs typeface="Calibri" panose="020F0502020204030204"/>
            </a:endParaRP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/>
              <a:t>Don’t talk negatively about peers to others</a:t>
            </a:r>
            <a:endParaRPr lang="en-US" sz="1200">
              <a:cs typeface="Calibri" panose="020F0502020204030204"/>
            </a:endParaRP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/>
              <a:t>Don’t post unkind things on social media.</a:t>
            </a:r>
            <a:endParaRPr lang="en-US" sz="1200">
              <a:cs typeface="Calibri" panose="020F0502020204030204"/>
            </a:endParaRP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/>
              <a:t>Don’t involve yourself in other student’s negative interactions.</a:t>
            </a:r>
            <a:endParaRPr lang="en-US" sz="1200">
              <a:cs typeface="Calibri" panose="020F0502020204030204"/>
            </a:endParaRPr>
          </a:p>
          <a:p>
            <a:pPr marL="800100" lvl="1" indent="-228600">
              <a:buFont typeface="Arial" panose="020B0604020202020204" pitchFamily="34" charset="0"/>
              <a:buChar char="•"/>
            </a:pPr>
            <a:r>
              <a:rPr lang="en-US" sz="1200"/>
              <a:t>Aim to be kind to all students. That kindness may change their day.</a:t>
            </a:r>
            <a:endParaRPr lang="en-US" sz="1200">
              <a:cs typeface="Calibri" panose="020F0502020204030204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1200"/>
              <a:t>Drama can be tiring, leading to anxious feelings and lack of concentration and  sleep.</a:t>
            </a:r>
            <a:endParaRPr lang="en-US" sz="1200">
              <a:cs typeface="Calibri" panose="020F0502020204030204"/>
            </a:endParaRPr>
          </a:p>
        </p:txBody>
      </p:sp>
      <p:pic>
        <p:nvPicPr>
          <p:cNvPr id="8" name="Picture 7" descr="Empty speech bubbles">
            <a:extLst>
              <a:ext uri="{FF2B5EF4-FFF2-40B4-BE49-F238E27FC236}">
                <a16:creationId xmlns:a16="http://schemas.microsoft.com/office/drawing/2014/main" id="{2FD42961-3703-93E6-D9CE-260878FA3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1" r="1227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56589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229E83-9709-9F17-1B60-D652E3B06768}"/>
              </a:ext>
            </a:extLst>
          </p:cNvPr>
          <p:cNvSpPr/>
          <p:nvPr/>
        </p:nvSpPr>
        <p:spPr>
          <a:xfrm>
            <a:off x="-64736" y="5007239"/>
            <a:ext cx="12413182" cy="1976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F966D-E003-AEFD-6D02-D2EDA948CEB5}"/>
              </a:ext>
            </a:extLst>
          </p:cNvPr>
          <p:cNvSpPr txBox="1"/>
          <p:nvPr/>
        </p:nvSpPr>
        <p:spPr>
          <a:xfrm>
            <a:off x="6256491" y="1435458"/>
            <a:ext cx="398802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/>
              <a:t>School Stuff:</a:t>
            </a:r>
          </a:p>
          <a:p>
            <a:pPr marL="0" indent="0">
              <a:buNone/>
            </a:pPr>
            <a:r>
              <a:rPr lang="en-US" sz="1800"/>
              <a:t>- You need help organizing yourself</a:t>
            </a:r>
          </a:p>
          <a:p>
            <a:pPr>
              <a:buFontTx/>
              <a:buChar char="-"/>
            </a:pPr>
            <a:r>
              <a:rPr lang="en-US" sz="1800"/>
              <a:t> You are overwhelmed by classwork</a:t>
            </a:r>
          </a:p>
          <a:p>
            <a:pPr>
              <a:buFontTx/>
              <a:buChar char="-"/>
            </a:pPr>
            <a:r>
              <a:rPr lang="en-US"/>
              <a:t> You don’t know how to talk to a teacher</a:t>
            </a:r>
            <a:endParaRPr lang="en-US" sz="1800"/>
          </a:p>
          <a:p>
            <a:pPr>
              <a:buFontTx/>
              <a:buChar char="-"/>
            </a:pPr>
            <a:r>
              <a:rPr lang="en-US" sz="1800"/>
              <a:t> You are struggling in classes</a:t>
            </a:r>
          </a:p>
          <a:p>
            <a:pPr>
              <a:buFontTx/>
              <a:buChar char="-"/>
            </a:pPr>
            <a:r>
              <a:rPr lang="en-US" sz="1800"/>
              <a:t> You want to make new friends</a:t>
            </a:r>
          </a:p>
          <a:p>
            <a:pPr>
              <a:buFontTx/>
              <a:buChar char="-"/>
            </a:pPr>
            <a:r>
              <a:rPr lang="en-US" sz="1800"/>
              <a:t> You feel negative at school</a:t>
            </a:r>
          </a:p>
          <a:p>
            <a:pPr>
              <a:buFontTx/>
              <a:buChar char="-"/>
            </a:pPr>
            <a:r>
              <a:rPr lang="en-US" sz="1800"/>
              <a:t> You want to check in to say hi!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A5AD1-7E26-EBE7-8B8D-3C0CCFA6B3BB}"/>
              </a:ext>
            </a:extLst>
          </p:cNvPr>
          <p:cNvSpPr txBox="1"/>
          <p:nvPr/>
        </p:nvSpPr>
        <p:spPr>
          <a:xfrm>
            <a:off x="2043575" y="1317722"/>
            <a:ext cx="412019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/>
              <a:t>Life Stuff:</a:t>
            </a:r>
          </a:p>
          <a:p>
            <a:pPr marL="285750" indent="-285750">
              <a:buFontTx/>
              <a:buChar char="-"/>
            </a:pPr>
            <a:r>
              <a:rPr lang="en-US"/>
              <a:t>You have too much between school and home</a:t>
            </a:r>
          </a:p>
          <a:p>
            <a:pPr marL="285750" indent="-285750">
              <a:buFontTx/>
              <a:buChar char="-"/>
            </a:pPr>
            <a:r>
              <a:rPr lang="en-US"/>
              <a:t>You are worried about the future</a:t>
            </a:r>
          </a:p>
          <a:p>
            <a:pPr marL="285750" indent="-285750">
              <a:buFontTx/>
              <a:buChar char="-"/>
            </a:pPr>
            <a:r>
              <a:rPr lang="en-US"/>
              <a:t>You don’t have clothing for school</a:t>
            </a:r>
          </a:p>
          <a:p>
            <a:pPr marL="285750" indent="-285750">
              <a:buFontTx/>
              <a:buChar char="-"/>
            </a:pPr>
            <a:r>
              <a:rPr lang="en-US"/>
              <a:t>Your family is having trouble affording food and toiletries.</a:t>
            </a:r>
          </a:p>
          <a:p>
            <a:pPr marL="285750" indent="-285750">
              <a:buFontTx/>
              <a:buChar char="-"/>
            </a:pPr>
            <a:r>
              <a:rPr lang="en-US"/>
              <a:t>You don’t have money to bring or buy lunch</a:t>
            </a:r>
          </a:p>
          <a:p>
            <a:pPr marL="285750" indent="-285750">
              <a:buFontTx/>
              <a:buChar char="-"/>
            </a:pPr>
            <a:r>
              <a:rPr lang="en-US"/>
              <a:t>You are feeling sad or anxious</a:t>
            </a:r>
          </a:p>
          <a:p>
            <a:pPr marL="285750" indent="-285750">
              <a:buFontTx/>
              <a:buChar char="-"/>
            </a:pPr>
            <a:r>
              <a:rPr lang="en-US"/>
              <a:t>You are concerned about a friend</a:t>
            </a:r>
          </a:p>
          <a:p>
            <a:endParaRPr lang="en-US"/>
          </a:p>
        </p:txBody>
      </p:sp>
      <p:pic>
        <p:nvPicPr>
          <p:cNvPr id="6" name="Picture 5" descr="Young girl crossed arms">
            <a:extLst>
              <a:ext uri="{FF2B5EF4-FFF2-40B4-BE49-F238E27FC236}">
                <a16:creationId xmlns:a16="http://schemas.microsoft.com/office/drawing/2014/main" id="{7C9DE708-5BA6-FA20-7E2F-ECDFDA8FD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4" y="1332643"/>
            <a:ext cx="1937370" cy="54452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32C6C-6A0A-1548-0589-B080DF7DD670}"/>
              </a:ext>
            </a:extLst>
          </p:cNvPr>
          <p:cNvSpPr txBox="1"/>
          <p:nvPr/>
        </p:nvSpPr>
        <p:spPr>
          <a:xfrm>
            <a:off x="2598218" y="126621"/>
            <a:ext cx="713110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Please Come </a:t>
            </a:r>
            <a:r>
              <a:rPr lang="en-US" sz="5400"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sz="5400" kern="1200">
                <a:solidFill>
                  <a:schemeClr val="tx1"/>
                </a:solidFill>
                <a:latin typeface="Arial Nova Cond" panose="020B0506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alk to Us</a:t>
            </a:r>
            <a:endParaRPr lang="en-US" sz="5400"/>
          </a:p>
        </p:txBody>
      </p:sp>
      <p:pic>
        <p:nvPicPr>
          <p:cNvPr id="12" name="Picture 11" descr="Woman in wheelchair holding wheel">
            <a:extLst>
              <a:ext uri="{FF2B5EF4-FFF2-40B4-BE49-F238E27FC236}">
                <a16:creationId xmlns:a16="http://schemas.microsoft.com/office/drawing/2014/main" id="{554B3EBE-9F1A-746F-F759-A64BB916B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37" y="2703730"/>
            <a:ext cx="1939498" cy="38629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40EDFD-9691-4524-3EC2-DBED261DBC45}"/>
              </a:ext>
            </a:extLst>
          </p:cNvPr>
          <p:cNvSpPr txBox="1"/>
          <p:nvPr/>
        </p:nvSpPr>
        <p:spPr>
          <a:xfrm>
            <a:off x="3029011" y="5238070"/>
            <a:ext cx="581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Make an appointment online or at the guidance office:</a:t>
            </a:r>
          </a:p>
          <a:p>
            <a:endParaRPr lang="en-US"/>
          </a:p>
          <a:p>
            <a:pPr marL="285750" indent="-285750">
              <a:buFontTx/>
              <a:buChar char="-"/>
            </a:pPr>
            <a:r>
              <a:rPr lang="en-US"/>
              <a:t>Emergency: Talk to the counseling secretary</a:t>
            </a:r>
          </a:p>
          <a:p>
            <a:pPr marL="285750" indent="-285750">
              <a:buFontTx/>
              <a:buChar char="-"/>
            </a:pPr>
            <a:r>
              <a:rPr lang="en-US"/>
              <a:t>Nonemergency: Make an appointment</a:t>
            </a:r>
          </a:p>
        </p:txBody>
      </p:sp>
    </p:spTree>
    <p:extLst>
      <p:ext uri="{BB962C8B-B14F-4D97-AF65-F5344CB8AC3E}">
        <p14:creationId xmlns:p14="http://schemas.microsoft.com/office/powerpoint/2010/main" val="98895024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B3FB9-03AD-1D60-1379-0879B7489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Resources to Use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group of qr code&#10;&#10;Description automatically generated">
            <a:extLst>
              <a:ext uri="{FF2B5EF4-FFF2-40B4-BE49-F238E27FC236}">
                <a16:creationId xmlns:a16="http://schemas.microsoft.com/office/drawing/2014/main" id="{069534DC-B9BB-9D23-7721-C2F42B308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069936"/>
            <a:ext cx="6172200" cy="47086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E913A-0632-73A3-F926-0A9A452D9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Florida College Access Network:</a:t>
            </a:r>
          </a:p>
          <a:p>
            <a:r>
              <a:rPr lang="en-US" dirty="0">
                <a:hlinkClick r:id="rId3"/>
              </a:rPr>
              <a:t>https://floridacollegeaccess.org/initiatives/crf-toolbox/</a:t>
            </a:r>
            <a:endParaRPr lang="en-US" dirty="0"/>
          </a:p>
          <a:p>
            <a:endParaRPr lang="en-US" dirty="0"/>
          </a:p>
          <a:p>
            <a:r>
              <a:rPr lang="en-US" dirty="0"/>
              <a:t>2. Naviance through Clever for Career and college match and exploration. </a:t>
            </a:r>
          </a:p>
          <a:p>
            <a:endParaRPr lang="en-US" dirty="0"/>
          </a:p>
          <a:p>
            <a:r>
              <a:rPr lang="en-US" dirty="0"/>
              <a:t>3. Florida shines career and college exploration. </a:t>
            </a:r>
          </a:p>
          <a:p>
            <a:r>
              <a:rPr lang="en-US" dirty="0">
                <a:hlinkClick r:id="rId4"/>
              </a:rPr>
              <a:t>https://www.floridashines.org/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2879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8532AE1-3E02-470C-B898-A0C62F2E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401DF7-4687-415B-A91D-DB43BEEBD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6461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EFC09D2-72D2-4174-A2DF-1017D0FEB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912" y="685800"/>
            <a:ext cx="6048935" cy="5486400"/>
          </a:xfrm>
          <a:prstGeom prst="rect">
            <a:avLst/>
          </a:pr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612" y="1095152"/>
            <a:ext cx="4773616" cy="1065313"/>
          </a:xfrm>
        </p:spPr>
        <p:txBody>
          <a:bodyPr anchor="b">
            <a:normAutofit/>
          </a:bodyPr>
          <a:lstStyle/>
          <a:p>
            <a:pPr algn="ctr"/>
            <a: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  <a:t>School News:  How to Stay in the Know…</a:t>
            </a:r>
            <a:br>
              <a:rPr lang="en-US" sz="2200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2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613" y="2447337"/>
            <a:ext cx="4773616" cy="31719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School Counselor Website</a:t>
            </a:r>
          </a:p>
          <a:p>
            <a:pPr marL="457200" lvl="1" indent="0">
              <a:buNone/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https://www-tchs.stjohns.k12.fl.us/guidance/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Schoology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JOIN THE SCHOOL COUNSELOR SCHOOLOGY 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457200" lvl="1" indent="0">
              <a:buNone/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GROUP: 42BP-PCPC-Q5DCN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School Website-Student Life Section</a:t>
            </a:r>
            <a:endParaRPr lang="en-US" sz="1100" u="sng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457200" lvl="1" indent="0">
              <a:buNone/>
            </a:pP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https://www-tchs.stjohns.k12.fl.us/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br>
              <a:rPr lang="en-US" sz="1100" b="1" u="sng">
                <a:cs typeface="Arial" panose="020B0604020202020204" pitchFamily="34" charset="0"/>
              </a:rPr>
            </a:br>
            <a:r>
              <a:rPr lang="en-US" sz="1100" u="sng" err="1">
                <a:solidFill>
                  <a:schemeClr val="tx1">
                    <a:lumMod val="65000"/>
                    <a:lumOff val="35000"/>
                  </a:schemeClr>
                </a:solidFill>
              </a:rPr>
              <a:t>BullPen</a:t>
            </a: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 Newsletter</a:t>
            </a:r>
            <a:endParaRPr lang="en-US" sz="1100" u="sng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Twitter</a:t>
            </a:r>
            <a:endParaRPr lang="en-US" sz="1100" u="sng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Instagram</a:t>
            </a:r>
            <a:endParaRPr lang="en-US" sz="1100" u="sng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Counseling  Office Exterior Glass (1</a:t>
            </a:r>
            <a:r>
              <a:rPr lang="en-US" sz="1100" u="sng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st</a:t>
            </a: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 and 3</a:t>
            </a:r>
            <a:r>
              <a:rPr lang="en-US" sz="1100" u="sng" baseline="30000">
                <a:solidFill>
                  <a:schemeClr val="tx1">
                    <a:lumMod val="65000"/>
                    <a:lumOff val="35000"/>
                  </a:schemeClr>
                </a:solidFill>
              </a:rPr>
              <a:t>rd</a:t>
            </a: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</a:rPr>
              <a:t> Floor)</a:t>
            </a:r>
            <a:endParaRPr lang="en-US" sz="1100" u="sng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pPr marL="457200" lvl="1" indent="0">
              <a:buNone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6AF10E7-5742-4DA4-87E7-701ABABFC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4" r="-1" b="3283"/>
          <a:stretch/>
        </p:blipFill>
        <p:spPr>
          <a:xfrm>
            <a:off x="8137339" y="1635040"/>
            <a:ext cx="3381935" cy="358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DE19D-80D9-2F1A-9324-22447F6B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5" y="314204"/>
            <a:ext cx="359968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Graduation Requirements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8DACDE-6946-D885-901B-0FC2D917F8A8}"/>
              </a:ext>
            </a:extLst>
          </p:cNvPr>
          <p:cNvSpPr txBox="1"/>
          <p:nvPr/>
        </p:nvSpPr>
        <p:spPr>
          <a:xfrm>
            <a:off x="4474462" y="630936"/>
            <a:ext cx="5413683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>
                <a:solidFill>
                  <a:srgbClr val="FFFFFF"/>
                </a:solidFill>
              </a:rPr>
              <a:t>Florida students must earn a minimum of 24 credits to graduate.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3FB6F60F-4FFD-52C4-B7F7-07079BCCA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3815" y="3265308"/>
            <a:ext cx="10516923" cy="327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338DACDE-6946-D885-901B-0FC2D917F8A8}"/>
              </a:ext>
            </a:extLst>
          </p:cNvPr>
          <p:cNvSpPr txBox="1"/>
          <p:nvPr/>
        </p:nvSpPr>
        <p:spPr>
          <a:xfrm>
            <a:off x="1235932" y="5200218"/>
            <a:ext cx="9720136" cy="1374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/>
              <a:t>If you’re planning to attend college, you will need two credits in the SAME world language.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D25BED-7DF2-8633-EF2D-325CEFA0C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020" y="283041"/>
            <a:ext cx="8271960" cy="44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16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4C1AA4-AC87-4729-B93F-04689853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75" y="1781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/>
              <a:t>Calculating Unweighted GPA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83028E-83C7-4681-8B5E-83F37BBA9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7289" y="1562658"/>
            <a:ext cx="5157787" cy="823912"/>
          </a:xfrm>
        </p:spPr>
        <p:txBody>
          <a:bodyPr>
            <a:normAutofit/>
          </a:bodyPr>
          <a:lstStyle/>
          <a:p>
            <a:r>
              <a:rPr lang="en-US" sz="3200"/>
              <a:t>Sample Freshman Schedule:</a:t>
            </a:r>
          </a:p>
        </p:txBody>
      </p:sp>
      <p:pic>
        <p:nvPicPr>
          <p:cNvPr id="10" name="Content Placeholder 9" descr="Table&#10;&#10;Description automatically generated">
            <a:extLst>
              <a:ext uri="{FF2B5EF4-FFF2-40B4-BE49-F238E27FC236}">
                <a16:creationId xmlns:a16="http://schemas.microsoft.com/office/drawing/2014/main" id="{16EA40FA-90CF-40F5-8A43-79ADCD973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9" y="2651534"/>
            <a:ext cx="5157787" cy="357316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CDE37-7E5E-4CEE-8428-B58108451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1944" y="1562658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/>
              <a:t>       Breakdown of Points:</a:t>
            </a: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207675B7-846E-4DDF-CBE6-AF75F9738C4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28409058"/>
              </p:ext>
            </p:extLst>
          </p:nvPr>
        </p:nvGraphicFramePr>
        <p:xfrm>
          <a:off x="7112905" y="2466981"/>
          <a:ext cx="3386101" cy="419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D493FE4B-081D-4503-A42C-00055292E7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3200" y="199672"/>
            <a:ext cx="1129312" cy="128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9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9DA8-C89B-4A3B-81A2-BF78D9C4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pPr algn="ctr"/>
            <a:r>
              <a:rPr lang="en-US" sz="3700" b="1"/>
              <a:t>What you need to know about GPA</a:t>
            </a:r>
            <a:endParaRPr lang="en-US" sz="370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FAD1FA-A18D-4A6D-BCE0-19963B78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3" y="2614507"/>
            <a:ext cx="5234397" cy="36445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u="sng"/>
              <a:t>GPA’s update after every semester:</a:t>
            </a:r>
          </a:p>
          <a:p>
            <a:pPr marL="0" indent="0">
              <a:buNone/>
            </a:pPr>
            <a:endParaRPr lang="en-US" sz="1700" u="sng"/>
          </a:p>
          <a:p>
            <a:r>
              <a:rPr lang="en-US" sz="1700"/>
              <a:t>In January, after semester 1 grades post</a:t>
            </a:r>
          </a:p>
          <a:p>
            <a:r>
              <a:rPr lang="en-US" sz="1700"/>
              <a:t>In the summer, after semester 2 grades post</a:t>
            </a:r>
          </a:p>
          <a:p>
            <a:r>
              <a:rPr lang="en-US" sz="1700"/>
              <a:t>AP, Dual Enrollment, and honors counts towards your weighted GPA</a:t>
            </a:r>
          </a:p>
          <a:p>
            <a:pPr marL="0" indent="0" algn="ctr">
              <a:buNone/>
            </a:pPr>
            <a:r>
              <a:rPr lang="en-US" sz="1700"/>
              <a:t>Standard classes are on a 4.0 scale</a:t>
            </a:r>
          </a:p>
          <a:p>
            <a:pPr marL="0" indent="0" algn="ctr">
              <a:buNone/>
            </a:pPr>
            <a:r>
              <a:rPr lang="en-US" sz="1700"/>
              <a:t>Honors classes are on a 4.5</a:t>
            </a:r>
          </a:p>
          <a:p>
            <a:pPr marL="0" indent="0" algn="ctr">
              <a:buNone/>
            </a:pPr>
            <a:r>
              <a:rPr lang="en-US" sz="1700"/>
              <a:t>Dual Enrollment &amp; AP courses are on a 5.0 scale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1617DB-F2CA-248D-F90F-2EC0069BCF48}"/>
              </a:ext>
            </a:extLst>
          </p:cNvPr>
          <p:cNvGrpSpPr/>
          <p:nvPr/>
        </p:nvGrpSpPr>
        <p:grpSpPr>
          <a:xfrm rot="534114">
            <a:off x="8403045" y="57577"/>
            <a:ext cx="3726916" cy="2565175"/>
            <a:chOff x="6436680" y="810137"/>
            <a:chExt cx="3726916" cy="25651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8FB8B7-7638-89DD-8F93-0490D1A673AA}"/>
                </a:ext>
              </a:extLst>
            </p:cNvPr>
            <p:cNvSpPr/>
            <p:nvPr/>
          </p:nvSpPr>
          <p:spPr>
            <a:xfrm>
              <a:off x="6436680" y="810137"/>
              <a:ext cx="3726916" cy="25651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A0797D-1A60-2614-BD75-E70EB388FAE0}"/>
                </a:ext>
              </a:extLst>
            </p:cNvPr>
            <p:cNvSpPr txBox="1"/>
            <p:nvPr/>
          </p:nvSpPr>
          <p:spPr>
            <a:xfrm>
              <a:off x="6864825" y="938562"/>
              <a:ext cx="15589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Unweighted GPA Points:</a:t>
              </a:r>
            </a:p>
            <a:p>
              <a:endParaRPr lang="en-US"/>
            </a:p>
            <a:p>
              <a:pPr algn="ctr"/>
              <a:r>
                <a:rPr lang="en-US"/>
                <a:t>A: 4</a:t>
              </a:r>
            </a:p>
            <a:p>
              <a:pPr algn="ctr"/>
              <a:r>
                <a:rPr lang="en-US"/>
                <a:t>B: 3</a:t>
              </a:r>
            </a:p>
            <a:p>
              <a:pPr algn="ctr"/>
              <a:r>
                <a:rPr lang="en-US"/>
                <a:t>C: 2</a:t>
              </a:r>
            </a:p>
            <a:p>
              <a:pPr algn="ctr"/>
              <a:r>
                <a:rPr lang="en-US"/>
                <a:t>D: 1</a:t>
              </a:r>
            </a:p>
            <a:p>
              <a:pPr algn="ctr"/>
              <a:r>
                <a:rPr lang="en-US"/>
                <a:t>F: 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204071-B2CE-700F-6239-8F05BC946603}"/>
                </a:ext>
              </a:extLst>
            </p:cNvPr>
            <p:cNvSpPr txBox="1"/>
            <p:nvPr/>
          </p:nvSpPr>
          <p:spPr>
            <a:xfrm>
              <a:off x="8302428" y="962840"/>
              <a:ext cx="1440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Weighted GPA Points</a:t>
              </a:r>
            </a:p>
            <a:p>
              <a:pPr algn="ctr"/>
              <a:endParaRPr lang="en-US"/>
            </a:p>
            <a:p>
              <a:pPr algn="ctr"/>
              <a:r>
                <a:rPr lang="en-US"/>
                <a:t>A: 5</a:t>
              </a:r>
            </a:p>
            <a:p>
              <a:pPr algn="ctr"/>
              <a:r>
                <a:rPr lang="en-US"/>
                <a:t>B: 4</a:t>
              </a:r>
            </a:p>
            <a:p>
              <a:pPr algn="ctr"/>
              <a:r>
                <a:rPr lang="en-US"/>
                <a:t>C: 3</a:t>
              </a:r>
            </a:p>
            <a:p>
              <a:pPr algn="ctr"/>
              <a:r>
                <a:rPr lang="en-US"/>
                <a:t>D: 2</a:t>
              </a:r>
            </a:p>
            <a:p>
              <a:pPr algn="ctr"/>
              <a:r>
                <a:rPr lang="en-US"/>
                <a:t>F: 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FE1450-2E96-665C-C920-148393E9034B}"/>
              </a:ext>
            </a:extLst>
          </p:cNvPr>
          <p:cNvSpPr txBox="1"/>
          <p:nvPr/>
        </p:nvSpPr>
        <p:spPr>
          <a:xfrm>
            <a:off x="6360340" y="2989515"/>
            <a:ext cx="58316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Why does GPA Matter?</a:t>
            </a:r>
          </a:p>
          <a:p>
            <a:endParaRPr lang="en-US"/>
          </a:p>
          <a:p>
            <a:pPr marL="342900" indent="-342900">
              <a:buAutoNum type="arabicPeriod"/>
            </a:pPr>
            <a:r>
              <a:rPr lang="en-US"/>
              <a:t>Universities review you GPA in academic classes for admission. </a:t>
            </a:r>
          </a:p>
          <a:p>
            <a:pPr marL="342900" indent="-342900">
              <a:buAutoNum type="arabicPeriod"/>
            </a:pPr>
            <a:r>
              <a:rPr lang="en-US"/>
              <a:t>Dual enrollment with SJR requires a 3.0 GPA unweighted.</a:t>
            </a:r>
          </a:p>
          <a:p>
            <a:pPr marL="342900" indent="-342900">
              <a:buAutoNum type="arabicPeriod"/>
            </a:pPr>
            <a:r>
              <a:rPr lang="en-US"/>
              <a:t>First Coast Technical College requires a 2.0 GPA unweighted. </a:t>
            </a:r>
          </a:p>
          <a:p>
            <a:pPr marL="342900" indent="-342900">
              <a:buAutoNum type="arabicPeriod"/>
            </a:pPr>
            <a:r>
              <a:rPr lang="en-US"/>
              <a:t>You need a 2.0 GPA unweighted to graduate!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669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B66FEE-078F-0D17-457D-ECFEE414EE81}"/>
              </a:ext>
            </a:extLst>
          </p:cNvPr>
          <p:cNvSpPr txBox="1"/>
          <p:nvPr/>
        </p:nvSpPr>
        <p:spPr>
          <a:xfrm>
            <a:off x="4553733" y="548464"/>
            <a:ext cx="7228271" cy="9404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REMINDER: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5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HOW ARE GRADES CALCULATED?</a:t>
            </a:r>
            <a:endParaRPr lang="en-US" sz="4000" b="1" cap="none" spc="5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and holding a pen shading number on a sheet">
            <a:extLst>
              <a:ext uri="{FF2B5EF4-FFF2-40B4-BE49-F238E27FC236}">
                <a16:creationId xmlns:a16="http://schemas.microsoft.com/office/drawing/2014/main" id="{A25B091C-938C-6766-E460-19ACAF7D3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92" r="6262" b="-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10679-AB6B-344E-35FA-C6015715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 err="1"/>
              <a:t>Summatives</a:t>
            </a:r>
            <a:r>
              <a:rPr lang="en-US" sz="1900"/>
              <a:t>: </a:t>
            </a:r>
          </a:p>
          <a:p>
            <a:pPr lvl="1"/>
            <a:r>
              <a:rPr lang="en-US" sz="1900"/>
              <a:t>Consist of big tests or assignments</a:t>
            </a:r>
          </a:p>
          <a:p>
            <a:pPr lvl="1"/>
            <a:r>
              <a:rPr lang="en-US" sz="1900"/>
              <a:t>Are weighted 70% of your grade!</a:t>
            </a:r>
          </a:p>
          <a:p>
            <a:pPr lvl="1"/>
            <a:r>
              <a:rPr lang="en-US" sz="1900"/>
              <a:t>You cannot have a zero on a summative.</a:t>
            </a:r>
          </a:p>
          <a:p>
            <a:pPr lvl="1"/>
            <a:r>
              <a:rPr lang="en-US" sz="1900"/>
              <a:t>You can retake a summative if you earn less an 85%. </a:t>
            </a:r>
          </a:p>
          <a:p>
            <a:pPr lvl="1"/>
            <a:endParaRPr lang="en-US" sz="1900"/>
          </a:p>
          <a:p>
            <a:r>
              <a:rPr lang="en-US" sz="1900"/>
              <a:t>Formatives:</a:t>
            </a:r>
          </a:p>
          <a:p>
            <a:pPr lvl="1"/>
            <a:r>
              <a:rPr lang="en-US" sz="1900"/>
              <a:t>Consist of quizzes, activities, homework, </a:t>
            </a:r>
            <a:r>
              <a:rPr lang="en-US" sz="1900" err="1"/>
              <a:t>etc</a:t>
            </a:r>
            <a:r>
              <a:rPr lang="en-US" sz="1900"/>
              <a:t>…</a:t>
            </a:r>
          </a:p>
          <a:p>
            <a:pPr lvl="1"/>
            <a:r>
              <a:rPr lang="en-US" sz="1900"/>
              <a:t>Are weighted 30% of your grade.</a:t>
            </a:r>
          </a:p>
          <a:p>
            <a:pPr lvl="1"/>
            <a:r>
              <a:rPr lang="en-US" sz="1900"/>
              <a:t>You will get a zero if not turned in.</a:t>
            </a:r>
          </a:p>
          <a:p>
            <a:pPr lvl="1"/>
            <a:r>
              <a:rPr lang="en-US" sz="1900"/>
              <a:t>You cannot retake a formative. </a:t>
            </a:r>
          </a:p>
        </p:txBody>
      </p:sp>
    </p:spTree>
    <p:extLst>
      <p:ext uri="{BB962C8B-B14F-4D97-AF65-F5344CB8AC3E}">
        <p14:creationId xmlns:p14="http://schemas.microsoft.com/office/powerpoint/2010/main" val="15667829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duates Throwing Hats">
            <a:extLst>
              <a:ext uri="{FF2B5EF4-FFF2-40B4-BE49-F238E27FC236}">
                <a16:creationId xmlns:a16="http://schemas.microsoft.com/office/drawing/2014/main" id="{5F1D67B6-5DA9-A796-66F0-72E33852B2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004D56-70D7-1229-8E61-D9F7CE492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66% of the grades you will send to universities are done. </a:t>
            </a:r>
          </a:p>
        </p:txBody>
      </p:sp>
    </p:spTree>
    <p:extLst>
      <p:ext uri="{BB962C8B-B14F-4D97-AF65-F5344CB8AC3E}">
        <p14:creationId xmlns:p14="http://schemas.microsoft.com/office/powerpoint/2010/main" val="20822759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f4cb6b1-73ac-442a-9b0f-752d861af6a5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1195C191C4984BA38C7FD3900BFAAE" ma:contentTypeVersion="17" ma:contentTypeDescription="Create a new document." ma:contentTypeScope="" ma:versionID="5f0ac22f19ad0477aee44157d14b21bc">
  <xsd:schema xmlns:xsd="http://www.w3.org/2001/XMLSchema" xmlns:xs="http://www.w3.org/2001/XMLSchema" xmlns:p="http://schemas.microsoft.com/office/2006/metadata/properties" xmlns:ns1="http://schemas.microsoft.com/sharepoint/v3" xmlns:ns3="ff4cb6b1-73ac-442a-9b0f-752d861af6a5" xmlns:ns4="857d1934-fee7-4ded-b495-7637c1a67616" targetNamespace="http://schemas.microsoft.com/office/2006/metadata/properties" ma:root="true" ma:fieldsID="d68f83ff6e3c1a3f757b59cbe87a1564" ns1:_="" ns3:_="" ns4:_="">
    <xsd:import namespace="http://schemas.microsoft.com/sharepoint/v3"/>
    <xsd:import namespace="ff4cb6b1-73ac-442a-9b0f-752d861af6a5"/>
    <xsd:import namespace="857d1934-fee7-4ded-b495-7637c1a676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MediaServiceDateTaken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4cb6b1-73ac-442a-9b0f-752d861af6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d1934-fee7-4ded-b495-7637c1a67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7F57D6-7D1B-41E3-89B4-63B3B2E01A67}">
  <ds:schemaRefs>
    <ds:schemaRef ds:uri="http://schemas.microsoft.com/office/2006/documentManagement/types"/>
    <ds:schemaRef ds:uri="http://schemas.microsoft.com/sharepoint/v3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857d1934-fee7-4ded-b495-7637c1a67616"/>
    <ds:schemaRef ds:uri="ff4cb6b1-73ac-442a-9b0f-752d861af6a5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9FF8227-B5D7-430F-B603-A872251153BE}">
  <ds:schemaRefs>
    <ds:schemaRef ds:uri="857d1934-fee7-4ded-b495-7637c1a67616"/>
    <ds:schemaRef ds:uri="ff4cb6b1-73ac-442a-9b0f-752d861af6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BC448B4-C6B7-413A-9E56-AC2C9B2900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1537</TotalTime>
  <Words>1690</Words>
  <Application>Microsoft Office PowerPoint</Application>
  <PresentationFormat>Widescreen</PresentationFormat>
  <Paragraphs>236</Paragraphs>
  <Slides>26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ADLaM Display</vt:lpstr>
      <vt:lpstr>Arial</vt:lpstr>
      <vt:lpstr>Arial Nova Cond</vt:lpstr>
      <vt:lpstr>Bahnschrift SemiBold</vt:lpstr>
      <vt:lpstr>Calibri</vt:lpstr>
      <vt:lpstr>Calibri Light</vt:lpstr>
      <vt:lpstr>Calisto MT</vt:lpstr>
      <vt:lpstr>Muli Bold</vt:lpstr>
      <vt:lpstr>Muli Regular</vt:lpstr>
      <vt:lpstr>Open Sans Bold</vt:lpstr>
      <vt:lpstr>Office Theme</vt:lpstr>
      <vt:lpstr>Acrobat Document</vt:lpstr>
      <vt:lpstr>Succeeding in 11th Grade and Beyond</vt:lpstr>
      <vt:lpstr>Tocoi Creek Counseling Department</vt:lpstr>
      <vt:lpstr>School News:  How to Stay in the Know… </vt:lpstr>
      <vt:lpstr>Graduation Requirements</vt:lpstr>
      <vt:lpstr>PowerPoint Presentation</vt:lpstr>
      <vt:lpstr>Calculating Unweighted GPA</vt:lpstr>
      <vt:lpstr>What you need to know about GPA</vt:lpstr>
      <vt:lpstr>PowerPoint Presentation</vt:lpstr>
      <vt:lpstr>66% of the grades you will send to universities are done. </vt:lpstr>
      <vt:lpstr>PowerPoint Presentation</vt:lpstr>
      <vt:lpstr> Dual Enrollment  Interest Sessions December 6th or 20th Toro Time in the Auditorium</vt:lpstr>
      <vt:lpstr>PowerPoint Presentation</vt:lpstr>
      <vt:lpstr>  </vt:lpstr>
      <vt:lpstr>WHAT ARE COLLEGES LOOKING FOR?  Well-rounded students  GPA Recalculated  Test scores (ACT, CLT, and SAT)   Rigor of Courses  (Dual Enrollment, AP, Honors)   Extra-curricular and leadership activities  – Quality, not Quantity  Your Essay. Your story.  Teacher recommendations for some universities</vt:lpstr>
      <vt:lpstr>Florida SUS Matrix</vt:lpstr>
      <vt:lpstr>Bright Futures</vt:lpstr>
      <vt:lpstr>11th Grade Checklist</vt:lpstr>
      <vt:lpstr>Seek Assistance</vt:lpstr>
      <vt:lpstr>Get Organized</vt:lpstr>
      <vt:lpstr>Get Involved</vt:lpstr>
      <vt:lpstr>Community Service and Work Hours</vt:lpstr>
      <vt:lpstr>School Counselors are Here to Help</vt:lpstr>
      <vt:lpstr>What can I control?</vt:lpstr>
      <vt:lpstr>Help Promote Student Safety and Wellness </vt:lpstr>
      <vt:lpstr>PowerPoint Presentation</vt:lpstr>
      <vt:lpstr>Resources to Use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9th Grade! Why is your GPA Important?</dc:title>
  <dc:creator>Dorrie L. Lombardi</dc:creator>
  <cp:lastModifiedBy>Linda M. Smith</cp:lastModifiedBy>
  <cp:revision>2</cp:revision>
  <dcterms:created xsi:type="dcterms:W3CDTF">2020-11-05T16:01:57Z</dcterms:created>
  <dcterms:modified xsi:type="dcterms:W3CDTF">2023-11-08T15:57:46Z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0x0101005C1195C191C4984BA38C7FD3900BFAAE</vt:lpwstr>
  </property>
</Properties>
</file>